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dba7ccd8f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dba7ccd8f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Good evening everyone</a:t>
            </a:r>
            <a:endParaRPr/>
          </a:p>
          <a:p>
            <a:pPr indent="-298450" lvl="0" marL="457200" rtl="0" algn="l">
              <a:spcBef>
                <a:spcPts val="0"/>
              </a:spcBef>
              <a:spcAft>
                <a:spcPts val="0"/>
              </a:spcAft>
              <a:buSzPts val="1100"/>
              <a:buChar char="●"/>
            </a:pPr>
            <a:r>
              <a:rPr lang="en"/>
              <a:t>We will be presenting our analysis which focuses on the Austin Animal Shelter. AAC is one of the largest no kill shelters in the US caring for over 18000 animals per year, so its obviously a key institution for the local animal welfare community</a:t>
            </a:r>
            <a:endParaRPr/>
          </a:p>
          <a:p>
            <a:pPr indent="-298450" lvl="0" marL="457200" rtl="0" algn="l">
              <a:spcBef>
                <a:spcPts val="0"/>
              </a:spcBef>
              <a:spcAft>
                <a:spcPts val="0"/>
              </a:spcAft>
              <a:buSzPts val="1100"/>
              <a:buChar char="●"/>
            </a:pPr>
            <a:r>
              <a:rPr lang="en"/>
              <a:t>For this study we analyzed over 80000 data entries for animal intake and adoption outcomes. </a:t>
            </a:r>
            <a:endParaRPr/>
          </a:p>
          <a:p>
            <a:pPr indent="-298450" lvl="0" marL="457200" rtl="0" algn="l">
              <a:spcBef>
                <a:spcPts val="0"/>
              </a:spcBef>
              <a:spcAft>
                <a:spcPts val="0"/>
              </a:spcAft>
              <a:buSzPts val="1100"/>
              <a:buChar char="●"/>
            </a:pPr>
            <a:r>
              <a:rPr lang="en"/>
              <a:t>Our goal is to try and predict whether an animal will be adopted or not and to explore which variables influence adoption the most</a:t>
            </a:r>
            <a:endParaRPr/>
          </a:p>
          <a:p>
            <a:pPr indent="-298450" lvl="0" marL="457200" rtl="0" algn="l">
              <a:spcBef>
                <a:spcPts val="0"/>
              </a:spcBef>
              <a:spcAft>
                <a:spcPts val="0"/>
              </a:spcAft>
              <a:buSzPts val="1100"/>
              <a:buChar char="●"/>
            </a:pPr>
            <a:r>
              <a:rPr lang="en"/>
              <a:t>Our team consists of Prathima Bandi, Elijah Belizor, James Hook, and Jack Kenning</a:t>
            </a:r>
            <a:endParaRPr/>
          </a:p>
          <a:p>
            <a:pPr indent="-298450" lvl="0" marL="457200" rtl="0" algn="l">
              <a:spcBef>
                <a:spcPts val="0"/>
              </a:spcBef>
              <a:spcAft>
                <a:spcPts val="0"/>
              </a:spcAft>
              <a:buSzPts val="1100"/>
              <a:buChar char="●"/>
            </a:pPr>
            <a:r>
              <a:rPr b="1" i="1" lang="en" sz="1200">
                <a:solidFill>
                  <a:schemeClr val="lt1"/>
                </a:solidFill>
                <a:latin typeface="Calibri"/>
                <a:ea typeface="Calibri"/>
                <a:cs typeface="Calibri"/>
                <a:sym typeface="Calibri"/>
              </a:rPr>
              <a:t> Belizor James Hook, Jack Kenning </a:t>
            </a:r>
            <a:r>
              <a:rPr lang="en"/>
              <a:t> </a:t>
            </a:r>
            <a:r>
              <a:rPr b="1" i="1" lang="en" sz="1200">
                <a:solidFill>
                  <a:schemeClr val="lt1"/>
                </a:solidFill>
                <a:latin typeface="Calibri"/>
                <a:ea typeface="Calibri"/>
                <a:cs typeface="Calibri"/>
                <a:sym typeface="Calibri"/>
              </a:rPr>
              <a:t>Prathima Bandi, Elijah Belizor, James Hook, Jack Kenning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f6e4678b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f6e4678b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Heatmap Trends</a:t>
            </a:r>
            <a:endParaRPr sz="1000">
              <a:solidFill>
                <a:schemeClr val="dk1"/>
              </a:solidFill>
              <a:latin typeface="Calibri"/>
              <a:ea typeface="Calibri"/>
              <a:cs typeface="Calibri"/>
              <a:sym typeface="Calibri"/>
            </a:endParaRPr>
          </a:p>
          <a:p>
            <a:pPr indent="-292100" lvl="1" marL="9144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Dogs render the most activity during the </a:t>
            </a:r>
            <a:r>
              <a:rPr lang="en" sz="1000">
                <a:solidFill>
                  <a:schemeClr val="dk1"/>
                </a:solidFill>
                <a:latin typeface="Calibri"/>
                <a:ea typeface="Calibri"/>
                <a:cs typeface="Calibri"/>
                <a:sym typeface="Calibri"/>
              </a:rPr>
              <a:t>beginning</a:t>
            </a:r>
            <a:r>
              <a:rPr lang="en" sz="1000">
                <a:solidFill>
                  <a:schemeClr val="dk1"/>
                </a:solidFill>
                <a:latin typeface="Calibri"/>
                <a:ea typeface="Calibri"/>
                <a:cs typeface="Calibri"/>
                <a:sym typeface="Calibri"/>
              </a:rPr>
              <a:t> and end of the year</a:t>
            </a:r>
            <a:endParaRPr sz="1000">
              <a:solidFill>
                <a:schemeClr val="dk1"/>
              </a:solidFill>
              <a:latin typeface="Calibri"/>
              <a:ea typeface="Calibri"/>
              <a:cs typeface="Calibri"/>
              <a:sym typeface="Calibri"/>
            </a:endParaRPr>
          </a:p>
          <a:p>
            <a:pPr indent="-292100" lvl="1" marL="9144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Cats render the most activity during the middle of the year, in particular the summer months</a:t>
            </a:r>
            <a:endParaRPr sz="1000">
              <a:solidFill>
                <a:schemeClr val="dk1"/>
              </a:solidFill>
              <a:latin typeface="Calibri"/>
              <a:ea typeface="Calibri"/>
              <a:cs typeface="Calibri"/>
              <a:sym typeface="Calibri"/>
            </a:endParaRPr>
          </a:p>
          <a:p>
            <a:pPr indent="-292100" lvl="1" marL="9144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Why are animals that are not dogs and cats seeing the most activity during the month of March?</a:t>
            </a:r>
            <a:endParaRPr sz="1000">
              <a:solidFill>
                <a:schemeClr val="dk1"/>
              </a:solidFill>
              <a:latin typeface="Calibri"/>
              <a:ea typeface="Calibri"/>
              <a:cs typeface="Calibri"/>
              <a:sym typeface="Calibri"/>
            </a:endParaRPr>
          </a:p>
          <a:p>
            <a:pPr indent="-292100" lvl="0" marL="4572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Bar Chart Trends</a:t>
            </a:r>
            <a:endParaRPr sz="1000">
              <a:solidFill>
                <a:schemeClr val="dk1"/>
              </a:solidFill>
              <a:latin typeface="Calibri"/>
              <a:ea typeface="Calibri"/>
              <a:cs typeface="Calibri"/>
              <a:sym typeface="Calibri"/>
            </a:endParaRPr>
          </a:p>
          <a:p>
            <a:pPr indent="-292100" lvl="1" marL="9144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Adoptions are most likely to occur on weekends, may be a planned element to this </a:t>
            </a:r>
            <a:endParaRPr sz="1000">
              <a:solidFill>
                <a:schemeClr val="dk1"/>
              </a:solidFill>
              <a:latin typeface="Calibri"/>
              <a:ea typeface="Calibri"/>
              <a:cs typeface="Calibri"/>
              <a:sym typeface="Calibri"/>
            </a:endParaRPr>
          </a:p>
          <a:p>
            <a:pPr indent="-292100" lvl="1" marL="9144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Adoptions occur most in the summer months and December</a:t>
            </a:r>
            <a:endParaRPr sz="1000">
              <a:solidFill>
                <a:schemeClr val="dk1"/>
              </a:solidFill>
              <a:latin typeface="Calibri"/>
              <a:ea typeface="Calibri"/>
              <a:cs typeface="Calibri"/>
              <a:sym typeface="Calibri"/>
            </a:endParaRPr>
          </a:p>
          <a:p>
            <a:pPr indent="-292100" lvl="1" marL="9144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Animals returned to owners happen more uniformly, emotions cannot be measured</a:t>
            </a:r>
            <a:endParaRPr sz="1000">
              <a:solidFill>
                <a:schemeClr val="dk1"/>
              </a:solidFill>
              <a:latin typeface="Calibri"/>
              <a:ea typeface="Calibri"/>
              <a:cs typeface="Calibri"/>
              <a:sym typeface="Calibri"/>
            </a:endParaRPr>
          </a:p>
          <a:p>
            <a:pPr indent="-292100" lvl="1" marL="9144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Animal returned to </a:t>
            </a:r>
            <a:r>
              <a:rPr lang="en" sz="1000">
                <a:solidFill>
                  <a:schemeClr val="dk1"/>
                </a:solidFill>
                <a:latin typeface="Calibri"/>
                <a:ea typeface="Calibri"/>
                <a:cs typeface="Calibri"/>
                <a:sym typeface="Calibri"/>
              </a:rPr>
              <a:t>owens</a:t>
            </a:r>
            <a:r>
              <a:rPr lang="en" sz="1000">
                <a:solidFill>
                  <a:schemeClr val="dk1"/>
                </a:solidFill>
                <a:latin typeface="Calibri"/>
                <a:ea typeface="Calibri"/>
                <a:cs typeface="Calibri"/>
                <a:sym typeface="Calibri"/>
              </a:rPr>
              <a:t> happens more likely during holidays and the </a:t>
            </a:r>
            <a:r>
              <a:rPr lang="en" sz="1000">
                <a:solidFill>
                  <a:schemeClr val="dk1"/>
                </a:solidFill>
                <a:latin typeface="Calibri"/>
                <a:ea typeface="Calibri"/>
                <a:cs typeface="Calibri"/>
                <a:sym typeface="Calibri"/>
              </a:rPr>
              <a:t>beginning</a:t>
            </a:r>
            <a:r>
              <a:rPr lang="en" sz="1000">
                <a:solidFill>
                  <a:schemeClr val="dk1"/>
                </a:solidFill>
                <a:latin typeface="Calibri"/>
                <a:ea typeface="Calibri"/>
                <a:cs typeface="Calibri"/>
                <a:sym typeface="Calibri"/>
              </a:rPr>
              <a:t> of the year</a:t>
            </a:r>
            <a:endParaRPr sz="10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f6e4678b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f6e4678b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dba7ccd8f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dba7ccd8f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df6e4678b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df6e4678b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Plot of the current iteration of the decision tree model. The goal is to progressively split and separate samples with a more similar structure that will result in more pure subsets of data. </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n" sz="1000">
                <a:solidFill>
                  <a:schemeClr val="dk1"/>
                </a:solidFill>
                <a:latin typeface="Calibri"/>
                <a:ea typeface="Calibri"/>
                <a:cs typeface="Calibri"/>
                <a:sym typeface="Calibri"/>
              </a:rPr>
              <a:t>The tree ends up with a series of branches (i.e. questions and answers) that eventually lead to a classification prediction representing a probability of a particular outcome. </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n" sz="1000">
                <a:solidFill>
                  <a:schemeClr val="dk1"/>
                </a:solidFill>
                <a:latin typeface="Calibri"/>
                <a:ea typeface="Calibri"/>
                <a:cs typeface="Calibri"/>
                <a:sym typeface="Calibri"/>
              </a:rPr>
              <a:t>Confusion matrix and classification report. The model currently achieves accuracy 78% which is just above our minimum accepted threshold of 75%. However further iterations may be able to improve the model performance. </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n" sz="1000">
                <a:solidFill>
                  <a:schemeClr val="dk1"/>
                </a:solidFill>
                <a:latin typeface="Calibri"/>
                <a:ea typeface="Calibri"/>
                <a:cs typeface="Calibri"/>
                <a:sym typeface="Calibri"/>
              </a:rPr>
              <a:t>A decision tree may not be the best type of model for this analysis, it is possible that superior results may be possible with a Random Forest model.</a:t>
            </a:r>
            <a:endParaRPr sz="10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df6e4678b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df6e4678b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 analysis to perform - more pre-processing/data cleaning would help with more types of visualization e.g. breeds spelt differently but </a:t>
            </a:r>
            <a:r>
              <a:rPr lang="en"/>
              <a:t>actually</a:t>
            </a:r>
            <a:r>
              <a:rPr lang="en"/>
              <a:t> same breed</a:t>
            </a:r>
            <a:endParaRPr/>
          </a:p>
          <a:p>
            <a:pPr indent="0" lvl="0" marL="0" rtl="0" algn="l">
              <a:spcBef>
                <a:spcPts val="0"/>
              </a:spcBef>
              <a:spcAft>
                <a:spcPts val="0"/>
              </a:spcAft>
              <a:buNone/>
            </a:pPr>
            <a:r>
              <a:rPr lang="en"/>
              <a:t>Analyze down to hourly data (not just weekly and monthly)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df6e4678b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df6e4678b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df6e4678b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df6e4678b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 what is our study about?</a:t>
            </a:r>
            <a:endParaRPr/>
          </a:p>
          <a:p>
            <a:pPr indent="-298450" lvl="0" marL="457200" rtl="0" algn="l">
              <a:spcBef>
                <a:spcPts val="0"/>
              </a:spcBef>
              <a:spcAft>
                <a:spcPts val="0"/>
              </a:spcAft>
              <a:buSzPts val="1100"/>
              <a:buChar char="●"/>
            </a:pPr>
            <a:r>
              <a:rPr lang="en"/>
              <a:t>As mentioned, we are looking at the Austin Animal Center. The AAC is one of the largest no kill shelters in the US and cares for over 18,000 animals per year. So its really one of the most important instiutitons supporting animal welfare in the region</a:t>
            </a:r>
            <a:endParaRPr/>
          </a:p>
          <a:p>
            <a:pPr indent="-298450" lvl="0" marL="457200" rtl="0" algn="l">
              <a:spcBef>
                <a:spcPts val="0"/>
              </a:spcBef>
              <a:spcAft>
                <a:spcPts val="0"/>
              </a:spcAft>
              <a:buSzPts val="1100"/>
              <a:buChar char="●"/>
            </a:pPr>
            <a:r>
              <a:rPr lang="en"/>
              <a:t>With our study, we hope to try and determine which factors most influence the likelihood of an animal being adopted and explore whether there are any patterns that can help predict whether an animal will be adopted and conversely, and just as importantly whether an animal will not be adopted</a:t>
            </a:r>
            <a:endParaRPr/>
          </a:p>
          <a:p>
            <a:pPr indent="-298450" lvl="0" marL="457200" rtl="0" algn="l">
              <a:spcBef>
                <a:spcPts val="0"/>
              </a:spcBef>
              <a:spcAft>
                <a:spcPts val="0"/>
              </a:spcAft>
              <a:buSzPts val="1100"/>
              <a:buChar char="●"/>
            </a:pPr>
            <a:r>
              <a:rPr lang="en"/>
              <a:t>The ultimate goal is to try to predict these liklihoods and well be attempting that through a supervised machine learning model, which will be trained from a multitude of variables contained in the dataset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df6e4678b4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df6e4678b4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This </a:t>
            </a:r>
            <a:r>
              <a:rPr lang="en" sz="1000">
                <a:solidFill>
                  <a:schemeClr val="dk1"/>
                </a:solidFill>
                <a:latin typeface="Calibri"/>
                <a:ea typeface="Calibri"/>
                <a:cs typeface="Calibri"/>
                <a:sym typeface="Calibri"/>
              </a:rPr>
              <a:t>heat map</a:t>
            </a:r>
            <a:r>
              <a:rPr lang="en" sz="1000">
                <a:solidFill>
                  <a:schemeClr val="dk1"/>
                </a:solidFill>
                <a:latin typeface="Calibri"/>
                <a:ea typeface="Calibri"/>
                <a:cs typeface="Calibri"/>
                <a:sym typeface="Calibri"/>
              </a:rPr>
              <a:t> </a:t>
            </a:r>
            <a:r>
              <a:rPr lang="en" sz="1000">
                <a:solidFill>
                  <a:schemeClr val="dk1"/>
                </a:solidFill>
                <a:latin typeface="Calibri"/>
                <a:ea typeface="Calibri"/>
                <a:cs typeface="Calibri"/>
                <a:sym typeface="Calibri"/>
              </a:rPr>
              <a:t>reveals</a:t>
            </a:r>
            <a:r>
              <a:rPr lang="en" sz="1000">
                <a:solidFill>
                  <a:schemeClr val="dk1"/>
                </a:solidFill>
                <a:latin typeface="Calibri"/>
                <a:ea typeface="Calibri"/>
                <a:cs typeface="Calibri"/>
                <a:sym typeface="Calibri"/>
              </a:rPr>
              <a:t> that there needs to be a sense of urgency during the animals first 2 months in the shelter</a:t>
            </a:r>
            <a:endParaRPr sz="1000">
              <a:solidFill>
                <a:schemeClr val="dk1"/>
              </a:solidFill>
              <a:latin typeface="Calibri"/>
              <a:ea typeface="Calibri"/>
              <a:cs typeface="Calibri"/>
              <a:sym typeface="Calibri"/>
            </a:endParaRPr>
          </a:p>
          <a:p>
            <a:pPr indent="-292100" lvl="1" marL="9144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Most </a:t>
            </a:r>
            <a:r>
              <a:rPr lang="en" sz="1000">
                <a:solidFill>
                  <a:schemeClr val="dk1"/>
                </a:solidFill>
                <a:latin typeface="Calibri"/>
                <a:ea typeface="Calibri"/>
                <a:cs typeface="Calibri"/>
                <a:sym typeface="Calibri"/>
              </a:rPr>
              <a:t>animals</a:t>
            </a:r>
            <a:r>
              <a:rPr lang="en" sz="1000">
                <a:solidFill>
                  <a:schemeClr val="dk1"/>
                </a:solidFill>
                <a:latin typeface="Calibri"/>
                <a:ea typeface="Calibri"/>
                <a:cs typeface="Calibri"/>
                <a:sym typeface="Calibri"/>
              </a:rPr>
              <a:t> do not spend more than 2 months in the shelter, with the majority of animals getting a decision rendered within the first month</a:t>
            </a:r>
            <a:endParaRPr sz="10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dba7ccd8f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dba7ccd8f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dba7ccd8fd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dba7ccd8fd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dba7ccd8f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dba7ccd8f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 why analyze animal adoptions data - what is the purpose of this analysis?</a:t>
            </a:r>
            <a:endParaRPr/>
          </a:p>
          <a:p>
            <a:pPr indent="-298450" lvl="0" marL="457200" rtl="0" algn="l">
              <a:spcBef>
                <a:spcPts val="0"/>
              </a:spcBef>
              <a:spcAft>
                <a:spcPts val="0"/>
              </a:spcAft>
              <a:buSzPts val="1100"/>
              <a:buChar char="●"/>
            </a:pPr>
            <a:r>
              <a:rPr lang="en"/>
              <a:t>Any useful insights gained might be used to help improve the welfare of animals in the area, and finding could even potentially be applied to other regions</a:t>
            </a:r>
            <a:endParaRPr/>
          </a:p>
          <a:p>
            <a:pPr indent="-298450" lvl="0" marL="457200" rtl="0" algn="l">
              <a:spcBef>
                <a:spcPts val="0"/>
              </a:spcBef>
              <a:spcAft>
                <a:spcPts val="0"/>
              </a:spcAft>
              <a:buSzPts val="1100"/>
              <a:buChar char="●"/>
            </a:pPr>
            <a:r>
              <a:rPr lang="en"/>
              <a:t>Identify which types of animals might need additional support while they are at the shelter and help prevent negative outcomes for what are identified as some of </a:t>
            </a:r>
            <a:r>
              <a:rPr lang="en"/>
              <a:t>the</a:t>
            </a:r>
            <a:r>
              <a:rPr lang="en"/>
              <a:t> most potentially high risk animals</a:t>
            </a:r>
            <a:endParaRPr/>
          </a:p>
          <a:p>
            <a:pPr indent="-298450" lvl="0" marL="457200" rtl="0" algn="l">
              <a:spcBef>
                <a:spcPts val="0"/>
              </a:spcBef>
              <a:spcAft>
                <a:spcPts val="0"/>
              </a:spcAft>
              <a:buSzPts val="1100"/>
              <a:buChar char="●"/>
            </a:pPr>
            <a:r>
              <a:rPr lang="en"/>
              <a:t>A lot of these analyses could be used for planning purposes, its important for a shelter to have an idea how long </a:t>
            </a:r>
            <a:r>
              <a:rPr lang="en"/>
              <a:t>particular types of animals will be in the shelter for food and lodging</a:t>
            </a:r>
            <a:endParaRPr/>
          </a:p>
          <a:p>
            <a:pPr indent="-298450" lvl="0" marL="457200" rtl="0" algn="l">
              <a:spcBef>
                <a:spcPts val="0"/>
              </a:spcBef>
              <a:spcAft>
                <a:spcPts val="0"/>
              </a:spcAft>
              <a:buSzPts val="1100"/>
              <a:buChar char="●"/>
            </a:pPr>
            <a:r>
              <a:rPr lang="en"/>
              <a:t>Finally, as a team, we are all animal lovers - James has a particularly adorable Corgi, and we noticed that animal shelters have been struggling to operate due to social distancing measures over the past year and are low on manpower now things are opening back up again. We hope that by performing this analysis and sharing the results of this study we can help inspire people to volunteer in their local animal welfare community</a:t>
            </a:r>
            <a:endParaRPr/>
          </a:p>
          <a:p>
            <a:pPr indent="0" lvl="0" marL="45720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dee61b184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dee61b184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dba7ccd8fd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dba7ccd8fd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dee61b184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dee61b184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dba7ccd8fd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dba7ccd8fd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df6e4678b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df6e4678b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terms of specific questions that the team hopes to answer, our key questions is whether our machine learning model can be trained to effectively predict adoption or not. We chose a decision tree model as it is very effective at classification problems and the model works from the main questions, posing a series of options that are available and calculating the </a:t>
            </a:r>
            <a:r>
              <a:rPr lang="en"/>
              <a:t>likelihood</a:t>
            </a:r>
            <a:r>
              <a:rPr lang="en"/>
              <a:t> of </a:t>
            </a:r>
            <a:r>
              <a:rPr lang="en"/>
              <a:t>occurrence, ultimately arriving at one of our two outcomes. </a:t>
            </a:r>
            <a:endParaRPr/>
          </a:p>
          <a:p>
            <a:pPr indent="-298450" lvl="0" marL="457200" rtl="0" algn="l">
              <a:spcBef>
                <a:spcPts val="0"/>
              </a:spcBef>
              <a:spcAft>
                <a:spcPts val="0"/>
              </a:spcAft>
              <a:buSzPts val="1100"/>
              <a:buChar char="●"/>
            </a:pPr>
            <a:r>
              <a:rPr lang="en"/>
              <a:t>If this model is not effective, we also wanted to think about what other types of model might provide better results</a:t>
            </a:r>
            <a:endParaRPr/>
          </a:p>
          <a:p>
            <a:pPr indent="-298450" lvl="0" marL="457200" rtl="0" algn="l">
              <a:spcBef>
                <a:spcPts val="0"/>
              </a:spcBef>
              <a:spcAft>
                <a:spcPts val="0"/>
              </a:spcAft>
              <a:buSzPts val="1100"/>
              <a:buChar char="●"/>
            </a:pPr>
            <a:r>
              <a:rPr lang="en"/>
              <a:t>In addition to the ml model, we want to explore the main controlling factors, so we will be looking at intake and adoption trends for different days of the week and time of year, as well as the influence of factors such as animal age and time in shelter </a:t>
            </a:r>
            <a:endParaRPr/>
          </a:p>
          <a:p>
            <a:pPr indent="-298450" lvl="0" marL="457200" rtl="0" algn="l">
              <a:spcBef>
                <a:spcPts val="0"/>
              </a:spcBef>
              <a:spcAft>
                <a:spcPts val="0"/>
              </a:spcAft>
              <a:buSzPts val="1100"/>
              <a:buChar char="●"/>
            </a:pPr>
            <a:r>
              <a:rPr lang="en"/>
              <a:t>Finally, we want to consider what other analyses we could perform in the future and what could be changed or done differently to </a:t>
            </a:r>
            <a:r>
              <a:rPr lang="en"/>
              <a:t>improve</a:t>
            </a:r>
            <a:r>
              <a:rPr lang="en"/>
              <a:t> the study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ba7ccd8f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ba7ccd8f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dataset was taken from kaggle, and the animals adoption data is made publicly available as part of the city of austin open data initiative</a:t>
            </a:r>
            <a:endParaRPr/>
          </a:p>
          <a:p>
            <a:pPr indent="-298450" lvl="0" marL="457200" rtl="0" algn="l">
              <a:spcBef>
                <a:spcPts val="0"/>
              </a:spcBef>
              <a:spcAft>
                <a:spcPts val="0"/>
              </a:spcAft>
              <a:buSzPts val="1100"/>
              <a:buChar char="●"/>
            </a:pPr>
            <a:r>
              <a:rPr lang="en"/>
              <a:t>The dataset consisted of three tables, one for intake data, one for outcome data and a </a:t>
            </a:r>
            <a:r>
              <a:rPr lang="en"/>
              <a:t>merged</a:t>
            </a:r>
            <a:r>
              <a:rPr lang="en"/>
              <a:t> table for all the animal data which is what was used by the team for the study</a:t>
            </a:r>
            <a:endParaRPr/>
          </a:p>
          <a:p>
            <a:pPr indent="-298450" lvl="0" marL="457200" rtl="0" algn="l">
              <a:spcBef>
                <a:spcPts val="0"/>
              </a:spcBef>
              <a:spcAft>
                <a:spcPts val="0"/>
              </a:spcAft>
              <a:buSzPts val="1100"/>
              <a:buChar char="●"/>
            </a:pPr>
            <a:r>
              <a:rPr lang="en"/>
              <a:t>The dataset ranges over 5 years from oct 2013 to 2018, consists of over 80000 entries with 12 columns of data, time and date data to hourly frequency</a:t>
            </a:r>
            <a:endParaRPr/>
          </a:p>
          <a:p>
            <a:pPr indent="-298450" lvl="0" marL="457200" rtl="0" algn="l">
              <a:spcBef>
                <a:spcPts val="0"/>
              </a:spcBef>
              <a:spcAft>
                <a:spcPts val="0"/>
              </a:spcAft>
              <a:buSzPts val="1100"/>
              <a:buChar char="●"/>
            </a:pPr>
            <a:r>
              <a:rPr lang="en"/>
              <a:t>Its important to note that some animals enter and exit the shelter multiple times so have more than one entry which needs to be addressed in the ETL stage</a:t>
            </a:r>
            <a:endParaRPr/>
          </a:p>
          <a:p>
            <a:pPr indent="-298450" lvl="0" marL="457200" rtl="0" algn="l">
              <a:spcBef>
                <a:spcPts val="0"/>
              </a:spcBef>
              <a:spcAft>
                <a:spcPts val="0"/>
              </a:spcAft>
              <a:buSzPts val="1100"/>
              <a:buChar char="●"/>
            </a:pPr>
            <a:r>
              <a:rPr lang="en"/>
              <a:t>Links to the dataset and to AODI can be found at the bottom of the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dba7ccd8f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dba7ccd8f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Thank-you Jack. Good </a:t>
            </a:r>
            <a:r>
              <a:rPr lang="en"/>
              <a:t>Evening</a:t>
            </a:r>
            <a:r>
              <a:rPr lang="en"/>
              <a:t> everyone.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will be talking about the tools and resources our team used for this projects, Overview of our DB and ETL process.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ba7ccd8fd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ba7ccd8fd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a look at out DB structure.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ba7ccd8fd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ba7ccd8fd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●Continuation of DB creation and explain the ETL concepts and work flow and talking through our preprocessing steps:</a:t>
            </a:r>
            <a:endParaRPr/>
          </a:p>
          <a:p>
            <a:pPr indent="0" lvl="0" marL="457200" rtl="0" algn="l">
              <a:lnSpc>
                <a:spcPct val="115000"/>
              </a:lnSpc>
              <a:spcBef>
                <a:spcPts val="0"/>
              </a:spcBef>
              <a:spcAft>
                <a:spcPts val="0"/>
              </a:spcAft>
              <a:buClr>
                <a:schemeClr val="dk1"/>
              </a:buClr>
              <a:buSzPts val="1100"/>
              <a:buFont typeface="Arial"/>
              <a:buNone/>
            </a:pPr>
            <a:r>
              <a:rPr lang="en"/>
              <a:t>○Modeling concepts (Dimensions &amp; Metrics)</a:t>
            </a:r>
            <a:endParaRPr/>
          </a:p>
          <a:p>
            <a:pPr indent="0" lvl="0" marL="457200" rtl="0" algn="l">
              <a:lnSpc>
                <a:spcPct val="115000"/>
              </a:lnSpc>
              <a:spcBef>
                <a:spcPts val="0"/>
              </a:spcBef>
              <a:spcAft>
                <a:spcPts val="0"/>
              </a:spcAft>
              <a:buClr>
                <a:schemeClr val="dk1"/>
              </a:buClr>
              <a:buSzPts val="1100"/>
              <a:buFont typeface="Arial"/>
              <a:buNone/>
            </a:pPr>
            <a:r>
              <a:rPr lang="en"/>
              <a:t>○Raw data load</a:t>
            </a:r>
            <a:endParaRPr/>
          </a:p>
          <a:p>
            <a:pPr indent="0" lvl="0" marL="457200" rtl="0" algn="l">
              <a:lnSpc>
                <a:spcPct val="115000"/>
              </a:lnSpc>
              <a:spcBef>
                <a:spcPts val="0"/>
              </a:spcBef>
              <a:spcAft>
                <a:spcPts val="0"/>
              </a:spcAft>
              <a:buNone/>
            </a:pPr>
            <a:r>
              <a:rPr lang="en"/>
              <a:t>○Lookup table (Animal_Type) and explaining with a business case</a:t>
            </a:r>
            <a:endParaRPr/>
          </a:p>
          <a:p>
            <a:pPr indent="0" lvl="0" marL="457200" rtl="0" algn="l">
              <a:spcBef>
                <a:spcPts val="0"/>
              </a:spcBef>
              <a:spcAft>
                <a:spcPts val="0"/>
              </a:spcAft>
              <a:buNone/>
            </a:pPr>
            <a:r>
              <a:rPr lang="en">
                <a:solidFill>
                  <a:schemeClr val="dk1"/>
                </a:solidFill>
              </a:rPr>
              <a:t>Transactional dataset after removing Duplicates, Nulls and adding transformational columns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Reporting services Vs transactional database and how the ETL plays a major role in this process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Replication Services - A high-level overview</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dba7ccd8fd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dba7ccd8fd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Purpose of Exploratory analysis and how it benefits the business operations</a:t>
            </a:r>
            <a:endParaRPr sz="1000">
              <a:solidFill>
                <a:schemeClr val="dk1"/>
              </a:solidFill>
              <a:latin typeface="Calibri"/>
              <a:ea typeface="Calibri"/>
              <a:cs typeface="Calibri"/>
              <a:sym typeface="Calibri"/>
            </a:endParaRPr>
          </a:p>
          <a:p>
            <a:pPr indent="-292100" lvl="1" marL="9144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The purpose of this </a:t>
            </a:r>
            <a:r>
              <a:rPr lang="en" sz="1000">
                <a:solidFill>
                  <a:schemeClr val="dk1"/>
                </a:solidFill>
                <a:latin typeface="Calibri"/>
                <a:ea typeface="Calibri"/>
                <a:cs typeface="Calibri"/>
                <a:sym typeface="Calibri"/>
              </a:rPr>
              <a:t>exploratory</a:t>
            </a:r>
            <a:r>
              <a:rPr lang="en" sz="1000">
                <a:solidFill>
                  <a:schemeClr val="dk1"/>
                </a:solidFill>
                <a:latin typeface="Calibri"/>
                <a:ea typeface="Calibri"/>
                <a:cs typeface="Calibri"/>
                <a:sym typeface="Calibri"/>
              </a:rPr>
              <a:t> analysis is to find trends in our data that will lead to better insight on the patterns of animal adoption. Some of our main focus points were animal type, age upon intake, time in shelter, weekday and monthly analysis. The data trends we find here will be used to identify animals that require the most attention in order to increase the likelihood of </a:t>
            </a:r>
            <a:r>
              <a:rPr lang="en" sz="1000">
                <a:solidFill>
                  <a:schemeClr val="dk1"/>
                </a:solidFill>
                <a:latin typeface="Calibri"/>
                <a:ea typeface="Calibri"/>
                <a:cs typeface="Calibri"/>
                <a:sym typeface="Calibri"/>
              </a:rPr>
              <a:t>adoption, as well as the best times to focus increase focus on an animal.</a:t>
            </a:r>
            <a:endParaRPr sz="1000">
              <a:solidFill>
                <a:schemeClr val="dk1"/>
              </a:solidFill>
              <a:latin typeface="Calibri"/>
              <a:ea typeface="Calibri"/>
              <a:cs typeface="Calibri"/>
              <a:sym typeface="Calibri"/>
            </a:endParaRPr>
          </a:p>
          <a:p>
            <a:pPr indent="-292100" lvl="0" marL="4572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Various tools (Excel, </a:t>
            </a:r>
            <a:r>
              <a:rPr lang="en" sz="1000">
                <a:solidFill>
                  <a:schemeClr val="dk1"/>
                </a:solidFill>
                <a:latin typeface="Calibri"/>
                <a:ea typeface="Calibri"/>
                <a:cs typeface="Calibri"/>
                <a:sym typeface="Calibri"/>
              </a:rPr>
              <a:t>Power</a:t>
            </a:r>
            <a:r>
              <a:rPr lang="en" sz="1000">
                <a:solidFill>
                  <a:schemeClr val="dk1"/>
                </a:solidFill>
                <a:latin typeface="Calibri"/>
                <a:ea typeface="Calibri"/>
                <a:cs typeface="Calibri"/>
                <a:sym typeface="Calibri"/>
              </a:rPr>
              <a:t> BI, etc.)</a:t>
            </a:r>
            <a:endParaRPr sz="1000">
              <a:solidFill>
                <a:schemeClr val="dk1"/>
              </a:solidFill>
              <a:latin typeface="Calibri"/>
              <a:ea typeface="Calibri"/>
              <a:cs typeface="Calibri"/>
              <a:sym typeface="Calibri"/>
            </a:endParaRPr>
          </a:p>
          <a:p>
            <a:pPr indent="-292100" lvl="0" marL="457200" rtl="0" algn="l">
              <a:spcBef>
                <a:spcPts val="0"/>
              </a:spcBef>
              <a:spcAft>
                <a:spcPts val="0"/>
              </a:spcAft>
              <a:buClr>
                <a:schemeClr val="dk1"/>
              </a:buClr>
              <a:buSzPts val="1000"/>
              <a:buFont typeface="Calibri"/>
              <a:buChar char="●"/>
            </a:pPr>
            <a:r>
              <a:rPr lang="en" sz="1000">
                <a:solidFill>
                  <a:schemeClr val="dk1"/>
                </a:solidFill>
                <a:latin typeface="Calibri"/>
                <a:ea typeface="Calibri"/>
                <a:cs typeface="Calibri"/>
                <a:sym typeface="Calibri"/>
              </a:rPr>
              <a:t>Give a </a:t>
            </a:r>
            <a:r>
              <a:rPr lang="en" sz="1000">
                <a:solidFill>
                  <a:schemeClr val="dk1"/>
                </a:solidFill>
                <a:latin typeface="Calibri"/>
                <a:ea typeface="Calibri"/>
                <a:cs typeface="Calibri"/>
                <a:sym typeface="Calibri"/>
              </a:rPr>
              <a:t>quick</a:t>
            </a:r>
            <a:r>
              <a:rPr lang="en" sz="1000">
                <a:solidFill>
                  <a:schemeClr val="dk1"/>
                </a:solidFill>
                <a:latin typeface="Calibri"/>
                <a:ea typeface="Calibri"/>
                <a:cs typeface="Calibri"/>
                <a:sym typeface="Calibri"/>
              </a:rPr>
              <a:t> </a:t>
            </a:r>
            <a:r>
              <a:rPr lang="en" sz="1000">
                <a:solidFill>
                  <a:schemeClr val="dk1"/>
                </a:solidFill>
                <a:latin typeface="Calibri"/>
                <a:ea typeface="Calibri"/>
                <a:cs typeface="Calibri"/>
                <a:sym typeface="Calibri"/>
              </a:rPr>
              <a:t>overview</a:t>
            </a:r>
            <a:r>
              <a:rPr lang="en" sz="1000">
                <a:solidFill>
                  <a:schemeClr val="dk1"/>
                </a:solidFill>
                <a:latin typeface="Calibri"/>
                <a:ea typeface="Calibri"/>
                <a:cs typeface="Calibri"/>
                <a:sym typeface="Calibri"/>
              </a:rPr>
              <a:t> of few charts and what </a:t>
            </a:r>
            <a:r>
              <a:rPr lang="en" sz="1000">
                <a:solidFill>
                  <a:schemeClr val="dk1"/>
                </a:solidFill>
                <a:latin typeface="Calibri"/>
                <a:ea typeface="Calibri"/>
                <a:cs typeface="Calibri"/>
                <a:sym typeface="Calibri"/>
              </a:rPr>
              <a:t>decisions</a:t>
            </a:r>
            <a:r>
              <a:rPr lang="en" sz="1000">
                <a:solidFill>
                  <a:schemeClr val="dk1"/>
                </a:solidFill>
                <a:latin typeface="Calibri"/>
                <a:ea typeface="Calibri"/>
                <a:cs typeface="Calibri"/>
                <a:sym typeface="Calibri"/>
              </a:rPr>
              <a:t> can be made to improve the operations</a:t>
            </a:r>
            <a:endParaRPr sz="10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ee61b184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dee61b184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Key Points</a:t>
            </a:r>
            <a:endParaRPr/>
          </a:p>
          <a:p>
            <a:pPr indent="-298450" lvl="1" marL="914400" rtl="0" algn="l">
              <a:spcBef>
                <a:spcPts val="0"/>
              </a:spcBef>
              <a:spcAft>
                <a:spcPts val="0"/>
              </a:spcAft>
              <a:buSzPts val="1100"/>
              <a:buChar char="○"/>
            </a:pPr>
            <a:r>
              <a:rPr lang="en"/>
              <a:t>Age vs Time</a:t>
            </a:r>
            <a:endParaRPr/>
          </a:p>
          <a:p>
            <a:pPr indent="-298450" lvl="2" marL="1371600" rtl="0" algn="l">
              <a:spcBef>
                <a:spcPts val="0"/>
              </a:spcBef>
              <a:spcAft>
                <a:spcPts val="0"/>
              </a:spcAft>
              <a:buSzPts val="1100"/>
              <a:buChar char="■"/>
            </a:pPr>
            <a:r>
              <a:rPr lang="en"/>
              <a:t>Animals 4 and under are far more likely to be adopted at quicker than other animals. </a:t>
            </a:r>
            <a:endParaRPr/>
          </a:p>
          <a:p>
            <a:pPr indent="-298450" lvl="2" marL="1371600" rtl="0" algn="l">
              <a:spcBef>
                <a:spcPts val="0"/>
              </a:spcBef>
              <a:spcAft>
                <a:spcPts val="0"/>
              </a:spcAft>
              <a:buSzPts val="1100"/>
              <a:buChar char="■"/>
            </a:pPr>
            <a:r>
              <a:rPr lang="en"/>
              <a:t>Older animals spend very little time in the shelter?</a:t>
            </a:r>
            <a:endParaRPr/>
          </a:p>
          <a:p>
            <a:pPr indent="-298450" lvl="3" marL="1828800" rtl="0" algn="l">
              <a:spcBef>
                <a:spcPts val="0"/>
              </a:spcBef>
              <a:spcAft>
                <a:spcPts val="0"/>
              </a:spcAft>
              <a:buSzPts val="1100"/>
              <a:buChar char="●"/>
            </a:pPr>
            <a:r>
              <a:rPr lang="en"/>
              <a:t>Are the older animals the ones who are returned to owners?</a:t>
            </a:r>
            <a:endParaRPr/>
          </a:p>
          <a:p>
            <a:pPr indent="-298450" lvl="2" marL="1371600" rtl="0" algn="l">
              <a:spcBef>
                <a:spcPts val="0"/>
              </a:spcBef>
              <a:spcAft>
                <a:spcPts val="0"/>
              </a:spcAft>
              <a:buSzPts val="1100"/>
              <a:buChar char="■"/>
            </a:pPr>
            <a:r>
              <a:rPr lang="en"/>
              <a:t>Very odd that ages 5-12 spend have the highest time spend in shelter overall</a:t>
            </a:r>
            <a:endParaRPr/>
          </a:p>
          <a:p>
            <a:pPr indent="-298450" lvl="3" marL="1828800" rtl="0" algn="l">
              <a:spcBef>
                <a:spcPts val="0"/>
              </a:spcBef>
              <a:spcAft>
                <a:spcPts val="0"/>
              </a:spcAft>
              <a:buSzPts val="1100"/>
              <a:buChar char="●"/>
            </a:pPr>
            <a:r>
              <a:rPr lang="en"/>
              <a:t>Potential cause of this may be that people prefer younger animals and the older animals are more likely to get returned to owner due to attachment?</a:t>
            </a:r>
            <a:endParaRPr/>
          </a:p>
          <a:p>
            <a:pPr indent="-298450" lvl="1" marL="914400" rtl="0" algn="l">
              <a:spcBef>
                <a:spcPts val="0"/>
              </a:spcBef>
              <a:spcAft>
                <a:spcPts val="0"/>
              </a:spcAft>
              <a:buSzPts val="1100"/>
              <a:buChar char="○"/>
            </a:pPr>
            <a:r>
              <a:rPr lang="en"/>
              <a:t>Age by Outcome</a:t>
            </a:r>
            <a:endParaRPr/>
          </a:p>
          <a:p>
            <a:pPr indent="-298450" lvl="2" marL="1371600" rtl="0" algn="l">
              <a:spcBef>
                <a:spcPts val="0"/>
              </a:spcBef>
              <a:spcAft>
                <a:spcPts val="0"/>
              </a:spcAft>
              <a:buSzPts val="1100"/>
              <a:buChar char="■"/>
            </a:pPr>
            <a:r>
              <a:rPr lang="en"/>
              <a:t>We see that animals adopted are younger, and those returned to owners tend to be older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png"/><Relationship Id="rId9"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1" Type="http://schemas.openxmlformats.org/officeDocument/2006/relationships/image" Target="../media/image48.png"/><Relationship Id="rId10" Type="http://schemas.openxmlformats.org/officeDocument/2006/relationships/image" Target="../media/image47.png"/><Relationship Id="rId12" Type="http://schemas.openxmlformats.org/officeDocument/2006/relationships/image" Target="../media/image62.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49.png"/><Relationship Id="rId9" Type="http://schemas.openxmlformats.org/officeDocument/2006/relationships/image" Target="../media/image52.png"/><Relationship Id="rId5" Type="http://schemas.openxmlformats.org/officeDocument/2006/relationships/image" Target="../media/image39.png"/><Relationship Id="rId6" Type="http://schemas.openxmlformats.org/officeDocument/2006/relationships/image" Target="../media/image1.png"/><Relationship Id="rId7" Type="http://schemas.openxmlformats.org/officeDocument/2006/relationships/image" Target="../media/image12.png"/><Relationship Id="rId8" Type="http://schemas.openxmlformats.org/officeDocument/2006/relationships/image" Target="../media/image46.png"/></Relationships>
</file>

<file path=ppt/slides/_rels/slide11.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image" Target="../media/image63.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61.png"/><Relationship Id="rId5" Type="http://schemas.openxmlformats.org/officeDocument/2006/relationships/hyperlink" Target="https://public.tableau.com/app/profile/prathima.bandi/viz/Segment3_Data_Vizualization/Segment2StoryBoard" TargetMode="External"/><Relationship Id="rId6" Type="http://schemas.openxmlformats.org/officeDocument/2006/relationships/image" Target="../media/image56.png"/><Relationship Id="rId7" Type="http://schemas.openxmlformats.org/officeDocument/2006/relationships/image" Target="../media/image55.png"/><Relationship Id="rId8"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7.png"/><Relationship Id="rId4" Type="http://schemas.openxmlformats.org/officeDocument/2006/relationships/image" Target="../media/image54.png"/><Relationship Id="rId5" Type="http://schemas.openxmlformats.org/officeDocument/2006/relationships/image" Target="../media/image1.png"/><Relationship Id="rId6" Type="http://schemas.openxmlformats.org/officeDocument/2006/relationships/image" Target="../media/image12.png"/><Relationship Id="rId7" Type="http://schemas.openxmlformats.org/officeDocument/2006/relationships/image" Target="../media/image6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58.png"/><Relationship Id="rId6" Type="http://schemas.openxmlformats.org/officeDocument/2006/relationships/image" Target="../media/image65.png"/><Relationship Id="rId7" Type="http://schemas.openxmlformats.org/officeDocument/2006/relationships/image" Target="../media/image7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44.png"/><Relationship Id="rId5" Type="http://schemas.openxmlformats.org/officeDocument/2006/relationships/image" Target="../media/image74.png"/><Relationship Id="rId6" Type="http://schemas.openxmlformats.org/officeDocument/2006/relationships/image" Target="../media/image69.png"/><Relationship Id="rId7" Type="http://schemas.openxmlformats.org/officeDocument/2006/relationships/image" Target="../media/image71.png"/><Relationship Id="rId8" Type="http://schemas.openxmlformats.org/officeDocument/2006/relationships/image" Target="../media/image7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64.png"/><Relationship Id="rId6"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62.png"/><Relationship Id="rId5" Type="http://schemas.openxmlformats.org/officeDocument/2006/relationships/image" Target="../media/image52.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60.png"/><Relationship Id="rId6" Type="http://schemas.openxmlformats.org/officeDocument/2006/relationships/image" Target="../media/image67.png"/><Relationship Id="rId7"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7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2.png"/><Relationship Id="rId11" Type="http://schemas.openxmlformats.org/officeDocument/2006/relationships/image" Target="../media/image4.png"/><Relationship Id="rId10" Type="http://schemas.openxmlformats.org/officeDocument/2006/relationships/image" Target="../media/image6.png"/><Relationship Id="rId12" Type="http://schemas.openxmlformats.org/officeDocument/2006/relationships/image" Target="../media/image7.png"/><Relationship Id="rId9"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16.png"/><Relationship Id="rId7" Type="http://schemas.openxmlformats.org/officeDocument/2006/relationships/image" Target="../media/image20.png"/><Relationship Id="rId8"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2.png"/><Relationship Id="rId10" Type="http://schemas.openxmlformats.org/officeDocument/2006/relationships/image" Target="../media/image14.png"/><Relationship Id="rId9" Type="http://schemas.openxmlformats.org/officeDocument/2006/relationships/image" Target="../media/image19.png"/><Relationship Id="rId5" Type="http://schemas.openxmlformats.org/officeDocument/2006/relationships/hyperlink" Target="https://www.kaggle.com/aaronschlegel/austin-animal-center-shelter-intakes-and-outcomes" TargetMode="External"/><Relationship Id="rId6" Type="http://schemas.openxmlformats.org/officeDocument/2006/relationships/hyperlink" Target="https://data.austintexas.gov/" TargetMode="External"/><Relationship Id="rId7" Type="http://schemas.openxmlformats.org/officeDocument/2006/relationships/image" Target="../media/image15.png"/><Relationship Id="rId8" Type="http://schemas.openxmlformats.org/officeDocument/2006/relationships/image" Target="../media/image18.png"/></Relationships>
</file>

<file path=ppt/slides/_rels/slide5.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28.png"/><Relationship Id="rId13" Type="http://schemas.openxmlformats.org/officeDocument/2006/relationships/image" Target="../media/image35.png"/><Relationship Id="rId12"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27.png"/><Relationship Id="rId15" Type="http://schemas.openxmlformats.org/officeDocument/2006/relationships/image" Target="../media/image38.png"/><Relationship Id="rId14" Type="http://schemas.openxmlformats.org/officeDocument/2006/relationships/image" Target="../media/image26.png"/><Relationship Id="rId17" Type="http://schemas.openxmlformats.org/officeDocument/2006/relationships/image" Target="../media/image31.png"/><Relationship Id="rId16" Type="http://schemas.openxmlformats.org/officeDocument/2006/relationships/image" Target="../media/image34.png"/><Relationship Id="rId5" Type="http://schemas.openxmlformats.org/officeDocument/2006/relationships/image" Target="../media/image24.png"/><Relationship Id="rId6" Type="http://schemas.openxmlformats.org/officeDocument/2006/relationships/image" Target="../media/image32.png"/><Relationship Id="rId18" Type="http://schemas.openxmlformats.org/officeDocument/2006/relationships/image" Target="../media/image37.png"/><Relationship Id="rId7" Type="http://schemas.openxmlformats.org/officeDocument/2006/relationships/image" Target="../media/image21.png"/><Relationship Id="rId8"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30.png"/><Relationship Id="rId6" Type="http://schemas.openxmlformats.org/officeDocument/2006/relationships/image" Target="../media/image33.png"/><Relationship Id="rId7" Type="http://schemas.openxmlformats.org/officeDocument/2006/relationships/image" Target="../media/image42.png"/><Relationship Id="rId8"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60.png"/><Relationship Id="rId6" Type="http://schemas.openxmlformats.org/officeDocument/2006/relationships/image" Target="../media/image40.png"/><Relationship Id="rId7" Type="http://schemas.openxmlformats.org/officeDocument/2006/relationships/image" Target="../media/image45.png"/><Relationship Id="rId8"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43.png"/><Relationship Id="rId6"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0" t="9543"/>
          <a:stretch/>
        </p:blipFill>
        <p:spPr>
          <a:xfrm>
            <a:off x="0" y="536225"/>
            <a:ext cx="9144000" cy="4071176"/>
          </a:xfrm>
          <a:prstGeom prst="rect">
            <a:avLst/>
          </a:prstGeom>
          <a:noFill/>
          <a:ln>
            <a:noFill/>
          </a:ln>
        </p:spPr>
      </p:pic>
      <p:sp>
        <p:nvSpPr>
          <p:cNvPr id="55" name="Google Shape;55;p13"/>
          <p:cNvSpPr/>
          <p:nvPr/>
        </p:nvSpPr>
        <p:spPr>
          <a:xfrm>
            <a:off x="0" y="0"/>
            <a:ext cx="9144000" cy="5361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rot="10800000">
            <a:off x="8" y="6"/>
            <a:ext cx="2568211" cy="53621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sp>
        <p:nvSpPr>
          <p:cNvPr id="57" name="Google Shape;57;p13"/>
          <p:cNvSpPr/>
          <p:nvPr/>
        </p:nvSpPr>
        <p:spPr>
          <a:xfrm>
            <a:off x="0" y="4607400"/>
            <a:ext cx="9144000" cy="5361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5094100" y="4607400"/>
            <a:ext cx="4049897" cy="536092"/>
          </a:xfrm>
          <a:custGeom>
            <a:rect b="b" l="l" r="r" t="t"/>
            <a:pathLst>
              <a:path extrusionOk="0" h="10160" w="55598">
                <a:moveTo>
                  <a:pt x="55598" y="10160"/>
                </a:moveTo>
                <a:lnTo>
                  <a:pt x="5927" y="10160"/>
                </a:lnTo>
                <a:lnTo>
                  <a:pt x="0" y="0"/>
                </a:lnTo>
                <a:lnTo>
                  <a:pt x="55598" y="0"/>
                </a:lnTo>
                <a:close/>
              </a:path>
            </a:pathLst>
          </a:custGeom>
          <a:solidFill>
            <a:srgbClr val="073763"/>
          </a:solidFill>
          <a:ln>
            <a:noFill/>
          </a:ln>
        </p:spPr>
      </p:sp>
      <p:pic>
        <p:nvPicPr>
          <p:cNvPr id="59" name="Google Shape;59;p13"/>
          <p:cNvPicPr preferRelativeResize="0"/>
          <p:nvPr/>
        </p:nvPicPr>
        <p:blipFill>
          <a:blip r:embed="rId4">
            <a:alphaModFix/>
          </a:blip>
          <a:stretch>
            <a:fillRect/>
          </a:stretch>
        </p:blipFill>
        <p:spPr>
          <a:xfrm>
            <a:off x="8106850" y="42663"/>
            <a:ext cx="1001876" cy="449175"/>
          </a:xfrm>
          <a:prstGeom prst="rect">
            <a:avLst/>
          </a:prstGeom>
          <a:noFill/>
          <a:ln>
            <a:noFill/>
          </a:ln>
        </p:spPr>
      </p:pic>
      <p:pic>
        <p:nvPicPr>
          <p:cNvPr id="60" name="Google Shape;60;p13"/>
          <p:cNvPicPr preferRelativeResize="0"/>
          <p:nvPr/>
        </p:nvPicPr>
        <p:blipFill rotWithShape="1">
          <a:blip r:embed="rId5">
            <a:alphaModFix/>
          </a:blip>
          <a:srcRect b="21279" l="4938" r="5262" t="22184"/>
          <a:stretch/>
        </p:blipFill>
        <p:spPr>
          <a:xfrm>
            <a:off x="42300" y="28225"/>
            <a:ext cx="2187249" cy="478050"/>
          </a:xfrm>
          <a:prstGeom prst="rect">
            <a:avLst/>
          </a:prstGeom>
          <a:noFill/>
          <a:ln>
            <a:noFill/>
          </a:ln>
        </p:spPr>
      </p:pic>
      <p:pic>
        <p:nvPicPr>
          <p:cNvPr id="61" name="Google Shape;61;p13"/>
          <p:cNvPicPr preferRelativeResize="0"/>
          <p:nvPr/>
        </p:nvPicPr>
        <p:blipFill>
          <a:blip r:embed="rId6">
            <a:alphaModFix/>
          </a:blip>
          <a:stretch>
            <a:fillRect/>
          </a:stretch>
        </p:blipFill>
        <p:spPr>
          <a:xfrm>
            <a:off x="3952375" y="3648654"/>
            <a:ext cx="624125" cy="580448"/>
          </a:xfrm>
          <a:prstGeom prst="rect">
            <a:avLst/>
          </a:prstGeom>
          <a:noFill/>
          <a:ln>
            <a:noFill/>
          </a:ln>
        </p:spPr>
      </p:pic>
      <p:pic>
        <p:nvPicPr>
          <p:cNvPr id="62" name="Google Shape;62;p13"/>
          <p:cNvPicPr preferRelativeResize="0"/>
          <p:nvPr/>
        </p:nvPicPr>
        <p:blipFill>
          <a:blip r:embed="rId7">
            <a:alphaModFix/>
          </a:blip>
          <a:stretch>
            <a:fillRect/>
          </a:stretch>
        </p:blipFill>
        <p:spPr>
          <a:xfrm>
            <a:off x="3559750" y="3411898"/>
            <a:ext cx="504100" cy="817201"/>
          </a:xfrm>
          <a:prstGeom prst="rect">
            <a:avLst/>
          </a:prstGeom>
          <a:noFill/>
          <a:ln>
            <a:noFill/>
          </a:ln>
        </p:spPr>
      </p:pic>
      <p:pic>
        <p:nvPicPr>
          <p:cNvPr id="63" name="Google Shape;63;p13"/>
          <p:cNvPicPr preferRelativeResize="0"/>
          <p:nvPr/>
        </p:nvPicPr>
        <p:blipFill>
          <a:blip r:embed="rId8">
            <a:alphaModFix/>
          </a:blip>
          <a:stretch>
            <a:fillRect/>
          </a:stretch>
        </p:blipFill>
        <p:spPr>
          <a:xfrm>
            <a:off x="5991501" y="4004013"/>
            <a:ext cx="624125" cy="405687"/>
          </a:xfrm>
          <a:prstGeom prst="rect">
            <a:avLst/>
          </a:prstGeom>
          <a:noFill/>
          <a:ln>
            <a:noFill/>
          </a:ln>
        </p:spPr>
      </p:pic>
      <p:pic>
        <p:nvPicPr>
          <p:cNvPr id="64" name="Google Shape;64;p13"/>
          <p:cNvPicPr preferRelativeResize="0"/>
          <p:nvPr/>
        </p:nvPicPr>
        <p:blipFill>
          <a:blip r:embed="rId9">
            <a:alphaModFix/>
          </a:blip>
          <a:stretch>
            <a:fillRect/>
          </a:stretch>
        </p:blipFill>
        <p:spPr>
          <a:xfrm>
            <a:off x="1557527" y="2013350"/>
            <a:ext cx="504099" cy="300875"/>
          </a:xfrm>
          <a:prstGeom prst="rect">
            <a:avLst/>
          </a:prstGeom>
          <a:noFill/>
          <a:ln>
            <a:noFill/>
          </a:ln>
        </p:spPr>
      </p:pic>
      <p:sp>
        <p:nvSpPr>
          <p:cNvPr id="65" name="Google Shape;65;p13"/>
          <p:cNvSpPr txBox="1"/>
          <p:nvPr/>
        </p:nvSpPr>
        <p:spPr>
          <a:xfrm>
            <a:off x="42300" y="463600"/>
            <a:ext cx="8995800" cy="646500"/>
          </a:xfrm>
          <a:prstGeom prst="rect">
            <a:avLst/>
          </a:prstGeom>
          <a:noFill/>
          <a:ln>
            <a:noFill/>
          </a:ln>
          <a:effectLst>
            <a:outerShdw blurRad="28575" rotWithShape="0" algn="bl" dir="5400000" dist="28575">
              <a:srgbClr val="073763">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rgbClr val="F1C232"/>
                </a:solidFill>
                <a:latin typeface="Calibri"/>
                <a:ea typeface="Calibri"/>
                <a:cs typeface="Calibri"/>
                <a:sym typeface="Calibri"/>
              </a:rPr>
              <a:t>Austin Animal Shelter Analysis</a:t>
            </a:r>
            <a:endParaRPr b="1" i="1" sz="3000">
              <a:solidFill>
                <a:srgbClr val="F1C232"/>
              </a:solidFill>
              <a:latin typeface="Calibri"/>
              <a:ea typeface="Calibri"/>
              <a:cs typeface="Calibri"/>
              <a:sym typeface="Calibri"/>
            </a:endParaRPr>
          </a:p>
        </p:txBody>
      </p:sp>
      <p:sp>
        <p:nvSpPr>
          <p:cNvPr id="66" name="Google Shape;66;p13"/>
          <p:cNvSpPr txBox="1"/>
          <p:nvPr/>
        </p:nvSpPr>
        <p:spPr>
          <a:xfrm>
            <a:off x="42300" y="920375"/>
            <a:ext cx="4769700" cy="615600"/>
          </a:xfrm>
          <a:prstGeom prst="rect">
            <a:avLst/>
          </a:prstGeom>
          <a:noFill/>
          <a:ln>
            <a:noFill/>
          </a:ln>
          <a:effectLst>
            <a:outerShdw blurRad="142875" rotWithShape="0" algn="bl">
              <a:schemeClr val="dk1"/>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FFFFFF"/>
                </a:solidFill>
                <a:latin typeface="Calibri"/>
                <a:ea typeface="Calibri"/>
                <a:cs typeface="Calibri"/>
                <a:sym typeface="Calibri"/>
              </a:rPr>
              <a:t>Analysis of over 80,000 animal intake and adoption outcome data entries to predict the likelihood of adoption outcome</a:t>
            </a:r>
            <a:endParaRPr b="1" i="1">
              <a:solidFill>
                <a:srgbClr val="FFFFFF"/>
              </a:solidFill>
              <a:latin typeface="Calibri"/>
              <a:ea typeface="Calibri"/>
              <a:cs typeface="Calibri"/>
              <a:sym typeface="Calibri"/>
            </a:endParaRPr>
          </a:p>
        </p:txBody>
      </p:sp>
      <p:sp>
        <p:nvSpPr>
          <p:cNvPr id="67" name="Google Shape;67;p13"/>
          <p:cNvSpPr txBox="1"/>
          <p:nvPr/>
        </p:nvSpPr>
        <p:spPr>
          <a:xfrm>
            <a:off x="0" y="4291200"/>
            <a:ext cx="5249400" cy="369300"/>
          </a:xfrm>
          <a:prstGeom prst="rect">
            <a:avLst/>
          </a:prstGeom>
          <a:noFill/>
          <a:ln>
            <a:noFill/>
          </a:ln>
          <a:effectLst>
            <a:outerShdw blurRad="142875" rotWithShape="0" algn="bl">
              <a:schemeClr val="dk1"/>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FFFFFF"/>
                </a:solidFill>
                <a:latin typeface="Calibri"/>
                <a:ea typeface="Calibri"/>
                <a:cs typeface="Calibri"/>
                <a:sym typeface="Calibri"/>
              </a:rPr>
              <a:t>Prathima Bandi, Elijah Belizor, James Hook, Jack Kenning </a:t>
            </a:r>
            <a:endParaRPr b="1" i="1" sz="1200">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22"/>
          <p:cNvPicPr preferRelativeResize="0"/>
          <p:nvPr/>
        </p:nvPicPr>
        <p:blipFill>
          <a:blip r:embed="rId3">
            <a:alphaModFix/>
          </a:blip>
          <a:stretch>
            <a:fillRect/>
          </a:stretch>
        </p:blipFill>
        <p:spPr>
          <a:xfrm>
            <a:off x="0" y="738000"/>
            <a:ext cx="3025926" cy="2534624"/>
          </a:xfrm>
          <a:prstGeom prst="rect">
            <a:avLst/>
          </a:prstGeom>
          <a:noFill/>
          <a:ln>
            <a:noFill/>
          </a:ln>
        </p:spPr>
      </p:pic>
      <p:pic>
        <p:nvPicPr>
          <p:cNvPr id="267" name="Google Shape;267;p22"/>
          <p:cNvPicPr preferRelativeResize="0"/>
          <p:nvPr/>
        </p:nvPicPr>
        <p:blipFill>
          <a:blip r:embed="rId4">
            <a:alphaModFix/>
          </a:blip>
          <a:stretch>
            <a:fillRect/>
          </a:stretch>
        </p:blipFill>
        <p:spPr>
          <a:xfrm>
            <a:off x="3025925" y="745925"/>
            <a:ext cx="3025924" cy="2534624"/>
          </a:xfrm>
          <a:prstGeom prst="rect">
            <a:avLst/>
          </a:prstGeom>
          <a:noFill/>
          <a:ln>
            <a:noFill/>
          </a:ln>
        </p:spPr>
      </p:pic>
      <p:pic>
        <p:nvPicPr>
          <p:cNvPr id="268" name="Google Shape;268;p22"/>
          <p:cNvPicPr preferRelativeResize="0"/>
          <p:nvPr/>
        </p:nvPicPr>
        <p:blipFill>
          <a:blip r:embed="rId5">
            <a:alphaModFix/>
          </a:blip>
          <a:stretch>
            <a:fillRect/>
          </a:stretch>
        </p:blipFill>
        <p:spPr>
          <a:xfrm>
            <a:off x="6068127" y="746125"/>
            <a:ext cx="3075855" cy="2534622"/>
          </a:xfrm>
          <a:prstGeom prst="rect">
            <a:avLst/>
          </a:prstGeom>
          <a:noFill/>
          <a:ln>
            <a:noFill/>
          </a:ln>
        </p:spPr>
      </p:pic>
      <p:sp>
        <p:nvSpPr>
          <p:cNvPr id="269" name="Google Shape;269;p22"/>
          <p:cNvSpPr/>
          <p:nvPr/>
        </p:nvSpPr>
        <p:spPr>
          <a:xfrm>
            <a:off x="6300" y="3280750"/>
            <a:ext cx="9144000" cy="1594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2"/>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273" name="Google Shape;273;p22"/>
          <p:cNvPicPr preferRelativeResize="0"/>
          <p:nvPr/>
        </p:nvPicPr>
        <p:blipFill>
          <a:blip r:embed="rId6">
            <a:alphaModFix/>
          </a:blip>
          <a:stretch>
            <a:fillRect/>
          </a:stretch>
        </p:blipFill>
        <p:spPr>
          <a:xfrm>
            <a:off x="8106850" y="42663"/>
            <a:ext cx="1001876" cy="449175"/>
          </a:xfrm>
          <a:prstGeom prst="rect">
            <a:avLst/>
          </a:prstGeom>
          <a:noFill/>
          <a:ln>
            <a:noFill/>
          </a:ln>
        </p:spPr>
      </p:pic>
      <p:pic>
        <p:nvPicPr>
          <p:cNvPr id="274" name="Google Shape;274;p22"/>
          <p:cNvPicPr preferRelativeResize="0"/>
          <p:nvPr/>
        </p:nvPicPr>
        <p:blipFill rotWithShape="1">
          <a:blip r:embed="rId7">
            <a:alphaModFix/>
          </a:blip>
          <a:srcRect b="21279" l="4938" r="5262" t="22184"/>
          <a:stretch/>
        </p:blipFill>
        <p:spPr>
          <a:xfrm>
            <a:off x="7988300" y="4893075"/>
            <a:ext cx="1065400" cy="232851"/>
          </a:xfrm>
          <a:prstGeom prst="rect">
            <a:avLst/>
          </a:prstGeom>
          <a:noFill/>
          <a:ln>
            <a:noFill/>
          </a:ln>
        </p:spPr>
      </p:pic>
      <p:sp>
        <p:nvSpPr>
          <p:cNvPr id="275" name="Google Shape;275;p22"/>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Monthly and Weekly Intake/Outcome Analysis</a:t>
            </a:r>
            <a:endParaRPr sz="2600">
              <a:solidFill>
                <a:srgbClr val="FFFFFF"/>
              </a:solidFill>
              <a:latin typeface="Calibri"/>
              <a:ea typeface="Calibri"/>
              <a:cs typeface="Calibri"/>
              <a:sym typeface="Calibri"/>
            </a:endParaRPr>
          </a:p>
        </p:txBody>
      </p:sp>
      <p:pic>
        <p:nvPicPr>
          <p:cNvPr id="276" name="Google Shape;276;p22"/>
          <p:cNvPicPr preferRelativeResize="0"/>
          <p:nvPr/>
        </p:nvPicPr>
        <p:blipFill>
          <a:blip r:embed="rId8">
            <a:alphaModFix/>
          </a:blip>
          <a:stretch>
            <a:fillRect/>
          </a:stretch>
        </p:blipFill>
        <p:spPr>
          <a:xfrm>
            <a:off x="39712" y="3502150"/>
            <a:ext cx="1735550" cy="1331100"/>
          </a:xfrm>
          <a:prstGeom prst="rect">
            <a:avLst/>
          </a:prstGeom>
          <a:noFill/>
          <a:ln>
            <a:noFill/>
          </a:ln>
        </p:spPr>
      </p:pic>
      <p:pic>
        <p:nvPicPr>
          <p:cNvPr id="277" name="Google Shape;277;p22"/>
          <p:cNvPicPr preferRelativeResize="0"/>
          <p:nvPr/>
        </p:nvPicPr>
        <p:blipFill>
          <a:blip r:embed="rId9">
            <a:alphaModFix/>
          </a:blip>
          <a:stretch>
            <a:fillRect/>
          </a:stretch>
        </p:blipFill>
        <p:spPr>
          <a:xfrm>
            <a:off x="7220893" y="3533352"/>
            <a:ext cx="1895995" cy="1315673"/>
          </a:xfrm>
          <a:prstGeom prst="rect">
            <a:avLst/>
          </a:prstGeom>
          <a:noFill/>
          <a:ln>
            <a:noFill/>
          </a:ln>
        </p:spPr>
      </p:pic>
      <p:pic>
        <p:nvPicPr>
          <p:cNvPr id="278" name="Google Shape;278;p22"/>
          <p:cNvPicPr preferRelativeResize="0"/>
          <p:nvPr/>
        </p:nvPicPr>
        <p:blipFill>
          <a:blip r:embed="rId10">
            <a:alphaModFix/>
          </a:blip>
          <a:stretch>
            <a:fillRect/>
          </a:stretch>
        </p:blipFill>
        <p:spPr>
          <a:xfrm>
            <a:off x="1750013" y="3517940"/>
            <a:ext cx="1895995" cy="1315670"/>
          </a:xfrm>
          <a:prstGeom prst="rect">
            <a:avLst/>
          </a:prstGeom>
          <a:noFill/>
          <a:ln>
            <a:noFill/>
          </a:ln>
        </p:spPr>
      </p:pic>
      <p:pic>
        <p:nvPicPr>
          <p:cNvPr id="279" name="Google Shape;279;p22"/>
          <p:cNvPicPr preferRelativeResize="0"/>
          <p:nvPr/>
        </p:nvPicPr>
        <p:blipFill>
          <a:blip r:embed="rId11">
            <a:alphaModFix/>
          </a:blip>
          <a:stretch>
            <a:fillRect/>
          </a:stretch>
        </p:blipFill>
        <p:spPr>
          <a:xfrm>
            <a:off x="5304294" y="3533214"/>
            <a:ext cx="1895995" cy="1315689"/>
          </a:xfrm>
          <a:prstGeom prst="rect">
            <a:avLst/>
          </a:prstGeom>
          <a:noFill/>
          <a:ln>
            <a:noFill/>
          </a:ln>
        </p:spPr>
      </p:pic>
      <p:pic>
        <p:nvPicPr>
          <p:cNvPr id="280" name="Google Shape;280;p22"/>
          <p:cNvPicPr preferRelativeResize="0"/>
          <p:nvPr/>
        </p:nvPicPr>
        <p:blipFill>
          <a:blip r:embed="rId12">
            <a:alphaModFix/>
          </a:blip>
          <a:stretch>
            <a:fillRect/>
          </a:stretch>
        </p:blipFill>
        <p:spPr>
          <a:xfrm>
            <a:off x="3673744" y="3517925"/>
            <a:ext cx="1672996" cy="1315694"/>
          </a:xfrm>
          <a:prstGeom prst="rect">
            <a:avLst/>
          </a:prstGeom>
          <a:noFill/>
          <a:ln>
            <a:noFill/>
          </a:ln>
        </p:spPr>
      </p:pic>
      <p:sp>
        <p:nvSpPr>
          <p:cNvPr id="281" name="Google Shape;281;p22"/>
          <p:cNvSpPr txBox="1"/>
          <p:nvPr/>
        </p:nvSpPr>
        <p:spPr>
          <a:xfrm>
            <a:off x="3539388" y="3218625"/>
            <a:ext cx="3635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100">
                <a:solidFill>
                  <a:srgbClr val="666666"/>
                </a:solidFill>
              </a:rPr>
              <a:t>Overall Outcome Statistics</a:t>
            </a:r>
            <a:endParaRPr b="1" i="1" sz="1100">
              <a:solidFill>
                <a:srgbClr val="666666"/>
              </a:solidFill>
            </a:endParaRPr>
          </a:p>
        </p:txBody>
      </p:sp>
      <p:sp>
        <p:nvSpPr>
          <p:cNvPr id="282" name="Google Shape;282;p22"/>
          <p:cNvSpPr txBox="1"/>
          <p:nvPr/>
        </p:nvSpPr>
        <p:spPr>
          <a:xfrm>
            <a:off x="996050" y="491825"/>
            <a:ext cx="201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solidFill>
                  <a:srgbClr val="666666"/>
                </a:solidFill>
              </a:rPr>
              <a:t>Day/Month Trends (“Dogs”)</a:t>
            </a:r>
            <a:endParaRPr b="1" i="1" sz="1000">
              <a:solidFill>
                <a:srgbClr val="666666"/>
              </a:solidFill>
            </a:endParaRPr>
          </a:p>
        </p:txBody>
      </p:sp>
      <p:sp>
        <p:nvSpPr>
          <p:cNvPr id="283" name="Google Shape;283;p22"/>
          <p:cNvSpPr txBox="1"/>
          <p:nvPr/>
        </p:nvSpPr>
        <p:spPr>
          <a:xfrm>
            <a:off x="4116051" y="491825"/>
            <a:ext cx="201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solidFill>
                  <a:srgbClr val="666666"/>
                </a:solidFill>
              </a:rPr>
              <a:t>Day/Month Trends (“Cats”)</a:t>
            </a:r>
            <a:endParaRPr b="1" i="1" sz="1000">
              <a:solidFill>
                <a:srgbClr val="666666"/>
              </a:solidFill>
            </a:endParaRPr>
          </a:p>
        </p:txBody>
      </p:sp>
      <p:sp>
        <p:nvSpPr>
          <p:cNvPr id="284" name="Google Shape;284;p22"/>
          <p:cNvSpPr txBox="1"/>
          <p:nvPr/>
        </p:nvSpPr>
        <p:spPr>
          <a:xfrm>
            <a:off x="7234176" y="491825"/>
            <a:ext cx="195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solidFill>
                  <a:srgbClr val="666666"/>
                </a:solidFill>
              </a:rPr>
              <a:t>Day/Month Trends (“Other”)</a:t>
            </a:r>
            <a:endParaRPr b="1" i="1" sz="1000">
              <a:solidFill>
                <a:srgbClr val="66666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3"/>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3"/>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292" name="Google Shape;292;p23"/>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293" name="Google Shape;293;p23"/>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294" name="Google Shape;294;p23"/>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Results Visualized Using Interactive Tableau Dashboard</a:t>
            </a:r>
            <a:endParaRPr sz="2600">
              <a:solidFill>
                <a:srgbClr val="FFFFFF"/>
              </a:solidFill>
              <a:latin typeface="Calibri"/>
              <a:ea typeface="Calibri"/>
              <a:cs typeface="Calibri"/>
              <a:sym typeface="Calibri"/>
            </a:endParaRPr>
          </a:p>
        </p:txBody>
      </p:sp>
      <p:sp>
        <p:nvSpPr>
          <p:cNvPr id="295" name="Google Shape;295;p23"/>
          <p:cNvSpPr txBox="1"/>
          <p:nvPr/>
        </p:nvSpPr>
        <p:spPr>
          <a:xfrm>
            <a:off x="444100" y="4840150"/>
            <a:ext cx="810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Calibri"/>
                <a:ea typeface="Calibri"/>
                <a:cs typeface="Calibri"/>
                <a:sym typeface="Calibri"/>
              </a:rPr>
              <a:t>Link to Dashboard:</a:t>
            </a:r>
            <a:r>
              <a:rPr lang="en" sz="1000">
                <a:latin typeface="Calibri"/>
                <a:ea typeface="Calibri"/>
                <a:cs typeface="Calibri"/>
                <a:sym typeface="Calibri"/>
              </a:rPr>
              <a:t> </a:t>
            </a:r>
            <a:r>
              <a:rPr lang="en" sz="1000" u="sng">
                <a:solidFill>
                  <a:srgbClr val="0000FF"/>
                </a:solidFill>
                <a:latin typeface="Calibri"/>
                <a:ea typeface="Calibri"/>
                <a:cs typeface="Calibri"/>
                <a:sym typeface="Calibri"/>
                <a:hlinkClick r:id="rId5">
                  <a:extLst>
                    <a:ext uri="{A12FA001-AC4F-418D-AE19-62706E023703}">
                      <ahyp:hlinkClr val="tx"/>
                    </a:ext>
                  </a:extLst>
                </a:hlinkClick>
              </a:rPr>
              <a:t>https://public.tableau.com/app/profile/prathima.bandi/viz/Segment3_Data_Vizualization/Segment2StoryBoard</a:t>
            </a:r>
            <a:endParaRPr sz="1000">
              <a:solidFill>
                <a:srgbClr val="0000FF"/>
              </a:solidFill>
              <a:latin typeface="Calibri"/>
              <a:ea typeface="Calibri"/>
              <a:cs typeface="Calibri"/>
              <a:sym typeface="Calibri"/>
            </a:endParaRPr>
          </a:p>
        </p:txBody>
      </p:sp>
      <p:pic>
        <p:nvPicPr>
          <p:cNvPr id="296" name="Google Shape;296;p23"/>
          <p:cNvPicPr preferRelativeResize="0"/>
          <p:nvPr/>
        </p:nvPicPr>
        <p:blipFill>
          <a:blip r:embed="rId6">
            <a:alphaModFix/>
          </a:blip>
          <a:stretch>
            <a:fillRect/>
          </a:stretch>
        </p:blipFill>
        <p:spPr>
          <a:xfrm>
            <a:off x="6640715" y="585600"/>
            <a:ext cx="2503285" cy="1434876"/>
          </a:xfrm>
          <a:prstGeom prst="rect">
            <a:avLst/>
          </a:prstGeom>
          <a:noFill/>
          <a:ln>
            <a:noFill/>
          </a:ln>
        </p:spPr>
      </p:pic>
      <p:pic>
        <p:nvPicPr>
          <p:cNvPr id="297" name="Google Shape;297;p23"/>
          <p:cNvPicPr preferRelativeResize="0"/>
          <p:nvPr/>
        </p:nvPicPr>
        <p:blipFill>
          <a:blip r:embed="rId7">
            <a:alphaModFix/>
          </a:blip>
          <a:stretch>
            <a:fillRect/>
          </a:stretch>
        </p:blipFill>
        <p:spPr>
          <a:xfrm>
            <a:off x="0" y="618675"/>
            <a:ext cx="6557173" cy="3881224"/>
          </a:xfrm>
          <a:prstGeom prst="rect">
            <a:avLst/>
          </a:prstGeom>
          <a:noFill/>
          <a:ln>
            <a:noFill/>
          </a:ln>
        </p:spPr>
      </p:pic>
      <p:pic>
        <p:nvPicPr>
          <p:cNvPr id="298" name="Google Shape;298;p23"/>
          <p:cNvPicPr preferRelativeResize="0"/>
          <p:nvPr/>
        </p:nvPicPr>
        <p:blipFill>
          <a:blip r:embed="rId8">
            <a:alphaModFix/>
          </a:blip>
          <a:stretch>
            <a:fillRect/>
          </a:stretch>
        </p:blipFill>
        <p:spPr>
          <a:xfrm>
            <a:off x="6651850" y="2067675"/>
            <a:ext cx="2492149" cy="1434883"/>
          </a:xfrm>
          <a:prstGeom prst="rect">
            <a:avLst/>
          </a:prstGeom>
          <a:noFill/>
          <a:ln>
            <a:noFill/>
          </a:ln>
        </p:spPr>
      </p:pic>
      <p:pic>
        <p:nvPicPr>
          <p:cNvPr id="299" name="Google Shape;299;p23"/>
          <p:cNvPicPr preferRelativeResize="0"/>
          <p:nvPr/>
        </p:nvPicPr>
        <p:blipFill>
          <a:blip r:embed="rId9">
            <a:alphaModFix/>
          </a:blip>
          <a:stretch>
            <a:fillRect/>
          </a:stretch>
        </p:blipFill>
        <p:spPr>
          <a:xfrm>
            <a:off x="6651850" y="3373925"/>
            <a:ext cx="2492151" cy="1501475"/>
          </a:xfrm>
          <a:prstGeom prst="rect">
            <a:avLst/>
          </a:prstGeom>
          <a:noFill/>
          <a:ln>
            <a:noFill/>
          </a:ln>
        </p:spPr>
      </p:pic>
      <p:sp>
        <p:nvSpPr>
          <p:cNvPr id="300" name="Google Shape;300;p23"/>
          <p:cNvSpPr txBox="1"/>
          <p:nvPr/>
        </p:nvSpPr>
        <p:spPr>
          <a:xfrm>
            <a:off x="6480975" y="517075"/>
            <a:ext cx="1211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latin typeface="Calibri"/>
                <a:ea typeface="Calibri"/>
                <a:cs typeface="Calibri"/>
                <a:sym typeface="Calibri"/>
              </a:rPr>
              <a:t>Tab 1 - Overview</a:t>
            </a:r>
            <a:endParaRPr b="1" i="1" sz="800" u="sng">
              <a:latin typeface="Calibri"/>
              <a:ea typeface="Calibri"/>
              <a:cs typeface="Calibri"/>
              <a:sym typeface="Calibri"/>
            </a:endParaRPr>
          </a:p>
        </p:txBody>
      </p:sp>
      <p:sp>
        <p:nvSpPr>
          <p:cNvPr id="301" name="Google Shape;301;p23"/>
          <p:cNvSpPr txBox="1"/>
          <p:nvPr/>
        </p:nvSpPr>
        <p:spPr>
          <a:xfrm>
            <a:off x="6494075" y="1970750"/>
            <a:ext cx="1211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latin typeface="Calibri"/>
                <a:ea typeface="Calibri"/>
                <a:cs typeface="Calibri"/>
                <a:sym typeface="Calibri"/>
              </a:rPr>
              <a:t>Tab 3 - Month/Day</a:t>
            </a:r>
            <a:endParaRPr b="1" i="1" sz="800" u="sng">
              <a:latin typeface="Calibri"/>
              <a:ea typeface="Calibri"/>
              <a:cs typeface="Calibri"/>
              <a:sym typeface="Calibri"/>
            </a:endParaRPr>
          </a:p>
        </p:txBody>
      </p:sp>
      <p:sp>
        <p:nvSpPr>
          <p:cNvPr id="302" name="Google Shape;302;p23"/>
          <p:cNvSpPr txBox="1"/>
          <p:nvPr/>
        </p:nvSpPr>
        <p:spPr>
          <a:xfrm>
            <a:off x="6494075" y="3326938"/>
            <a:ext cx="1211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latin typeface="Calibri"/>
                <a:ea typeface="Calibri"/>
                <a:cs typeface="Calibri"/>
                <a:sym typeface="Calibri"/>
              </a:rPr>
              <a:t>Tab 4 - Intake/Outcome</a:t>
            </a:r>
            <a:endParaRPr b="1" i="1" sz="800" u="sng">
              <a:latin typeface="Calibri"/>
              <a:ea typeface="Calibri"/>
              <a:cs typeface="Calibri"/>
              <a:sym typeface="Calibri"/>
            </a:endParaRPr>
          </a:p>
        </p:txBody>
      </p:sp>
      <p:sp>
        <p:nvSpPr>
          <p:cNvPr id="303" name="Google Shape;303;p23"/>
          <p:cNvSpPr txBox="1"/>
          <p:nvPr/>
        </p:nvSpPr>
        <p:spPr>
          <a:xfrm>
            <a:off x="2830675" y="548625"/>
            <a:ext cx="1363200" cy="431100"/>
          </a:xfrm>
          <a:prstGeom prst="rect">
            <a:avLst/>
          </a:prstGeom>
          <a:solidFill>
            <a:srgbClr val="EFEFE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1155CC"/>
                </a:solidFill>
                <a:latin typeface="Calibri"/>
                <a:ea typeface="Calibri"/>
                <a:cs typeface="Calibri"/>
                <a:sym typeface="Calibri"/>
              </a:rPr>
              <a:t>Interactive tabs to switch display topic</a:t>
            </a:r>
            <a:endParaRPr i="1" sz="800">
              <a:solidFill>
                <a:srgbClr val="1155CC"/>
              </a:solidFill>
              <a:latin typeface="Calibri"/>
              <a:ea typeface="Calibri"/>
              <a:cs typeface="Calibri"/>
              <a:sym typeface="Calibri"/>
            </a:endParaRPr>
          </a:p>
        </p:txBody>
      </p:sp>
      <p:sp>
        <p:nvSpPr>
          <p:cNvPr id="304" name="Google Shape;304;p23"/>
          <p:cNvSpPr txBox="1"/>
          <p:nvPr/>
        </p:nvSpPr>
        <p:spPr>
          <a:xfrm>
            <a:off x="139300" y="2571750"/>
            <a:ext cx="554400" cy="554100"/>
          </a:xfrm>
          <a:prstGeom prst="rect">
            <a:avLst/>
          </a:prstGeom>
          <a:solidFill>
            <a:srgbClr val="EFEFE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1155CC"/>
                </a:solidFill>
                <a:latin typeface="Calibri"/>
                <a:ea typeface="Calibri"/>
                <a:cs typeface="Calibri"/>
                <a:sym typeface="Calibri"/>
              </a:rPr>
              <a:t>Tab 2 - Intake Analysis</a:t>
            </a:r>
            <a:endParaRPr i="1" sz="800">
              <a:solidFill>
                <a:srgbClr val="1155CC"/>
              </a:solidFill>
              <a:latin typeface="Calibri"/>
              <a:ea typeface="Calibri"/>
              <a:cs typeface="Calibri"/>
              <a:sym typeface="Calibri"/>
            </a:endParaRPr>
          </a:p>
        </p:txBody>
      </p:sp>
      <p:sp>
        <p:nvSpPr>
          <p:cNvPr id="305" name="Google Shape;305;p23"/>
          <p:cNvSpPr txBox="1"/>
          <p:nvPr/>
        </p:nvSpPr>
        <p:spPr>
          <a:xfrm>
            <a:off x="354325" y="4532975"/>
            <a:ext cx="2561400" cy="307800"/>
          </a:xfrm>
          <a:prstGeom prst="rect">
            <a:avLst/>
          </a:prstGeom>
          <a:solidFill>
            <a:srgbClr val="EFEFE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1155CC"/>
                </a:solidFill>
                <a:latin typeface="Calibri"/>
                <a:ea typeface="Calibri"/>
                <a:cs typeface="Calibri"/>
                <a:sym typeface="Calibri"/>
              </a:rPr>
              <a:t>Tabs to visualize individual components of the storyboard</a:t>
            </a:r>
            <a:endParaRPr i="1" sz="800">
              <a:solidFill>
                <a:srgbClr val="1155CC"/>
              </a:solidFill>
              <a:latin typeface="Calibri"/>
              <a:ea typeface="Calibri"/>
              <a:cs typeface="Calibri"/>
              <a:sym typeface="Calibri"/>
            </a:endParaRPr>
          </a:p>
        </p:txBody>
      </p:sp>
      <p:sp>
        <p:nvSpPr>
          <p:cNvPr id="306" name="Google Shape;306;p23"/>
          <p:cNvSpPr txBox="1"/>
          <p:nvPr/>
        </p:nvSpPr>
        <p:spPr>
          <a:xfrm>
            <a:off x="4853938" y="578550"/>
            <a:ext cx="1180200" cy="554100"/>
          </a:xfrm>
          <a:prstGeom prst="rect">
            <a:avLst/>
          </a:prstGeom>
          <a:solidFill>
            <a:srgbClr val="EFEFE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1155CC"/>
                </a:solidFill>
                <a:latin typeface="Calibri"/>
                <a:ea typeface="Calibri"/>
                <a:cs typeface="Calibri"/>
                <a:sym typeface="Calibri"/>
              </a:rPr>
              <a:t>Selection reticle allows filtering by criteria, such as animal type</a:t>
            </a:r>
            <a:endParaRPr i="1" sz="800">
              <a:solidFill>
                <a:srgbClr val="1155CC"/>
              </a:solidFill>
              <a:latin typeface="Calibri"/>
              <a:ea typeface="Calibri"/>
              <a:cs typeface="Calibri"/>
              <a:sym typeface="Calibri"/>
            </a:endParaRPr>
          </a:p>
        </p:txBody>
      </p:sp>
      <p:pic>
        <p:nvPicPr>
          <p:cNvPr id="307" name="Google Shape;307;p23"/>
          <p:cNvPicPr preferRelativeResize="0"/>
          <p:nvPr/>
        </p:nvPicPr>
        <p:blipFill rotWithShape="1">
          <a:blip r:embed="rId10">
            <a:alphaModFix/>
          </a:blip>
          <a:srcRect b="2095" l="1127" r="0" t="0"/>
          <a:stretch/>
        </p:blipFill>
        <p:spPr>
          <a:xfrm>
            <a:off x="4726050" y="3139775"/>
            <a:ext cx="1001875" cy="448725"/>
          </a:xfrm>
          <a:prstGeom prst="rect">
            <a:avLst/>
          </a:prstGeom>
          <a:noFill/>
          <a:ln>
            <a:noFill/>
          </a:ln>
        </p:spPr>
      </p:pic>
      <p:pic>
        <p:nvPicPr>
          <p:cNvPr id="308" name="Google Shape;308;p23"/>
          <p:cNvPicPr preferRelativeResize="0"/>
          <p:nvPr/>
        </p:nvPicPr>
        <p:blipFill>
          <a:blip r:embed="rId11">
            <a:alphaModFix/>
          </a:blip>
          <a:stretch>
            <a:fillRect/>
          </a:stretch>
        </p:blipFill>
        <p:spPr>
          <a:xfrm>
            <a:off x="4886549" y="3752850"/>
            <a:ext cx="68876" cy="103199"/>
          </a:xfrm>
          <a:prstGeom prst="rect">
            <a:avLst/>
          </a:prstGeom>
          <a:noFill/>
          <a:ln>
            <a:noFill/>
          </a:ln>
        </p:spPr>
      </p:pic>
      <p:sp>
        <p:nvSpPr>
          <p:cNvPr id="309" name="Google Shape;309;p23"/>
          <p:cNvSpPr txBox="1"/>
          <p:nvPr/>
        </p:nvSpPr>
        <p:spPr>
          <a:xfrm>
            <a:off x="5787200" y="3619450"/>
            <a:ext cx="706800" cy="677100"/>
          </a:xfrm>
          <a:prstGeom prst="rect">
            <a:avLst/>
          </a:prstGeom>
          <a:solidFill>
            <a:srgbClr val="EFEFE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1155CC"/>
                </a:solidFill>
                <a:latin typeface="Calibri"/>
                <a:ea typeface="Calibri"/>
                <a:cs typeface="Calibri"/>
                <a:sym typeface="Calibri"/>
              </a:rPr>
              <a:t>Mouse over </a:t>
            </a:r>
            <a:r>
              <a:rPr i="1" lang="en" sz="800">
                <a:solidFill>
                  <a:srgbClr val="1155CC"/>
                </a:solidFill>
                <a:latin typeface="Calibri"/>
                <a:ea typeface="Calibri"/>
                <a:cs typeface="Calibri"/>
                <a:sym typeface="Calibri"/>
              </a:rPr>
              <a:t>tooltip</a:t>
            </a:r>
            <a:r>
              <a:rPr i="1" lang="en" sz="800">
                <a:solidFill>
                  <a:srgbClr val="1155CC"/>
                </a:solidFill>
                <a:latin typeface="Calibri"/>
                <a:ea typeface="Calibri"/>
                <a:cs typeface="Calibri"/>
                <a:sym typeface="Calibri"/>
              </a:rPr>
              <a:t> to highlight chart data</a:t>
            </a:r>
            <a:endParaRPr i="1" sz="800">
              <a:solidFill>
                <a:srgbClr val="1155CC"/>
              </a:solidFill>
              <a:latin typeface="Calibri"/>
              <a:ea typeface="Calibri"/>
              <a:cs typeface="Calibri"/>
              <a:sym typeface="Calibri"/>
            </a:endParaRPr>
          </a:p>
        </p:txBody>
      </p:sp>
      <p:cxnSp>
        <p:nvCxnSpPr>
          <p:cNvPr id="310" name="Google Shape;310;p23"/>
          <p:cNvCxnSpPr/>
          <p:nvPr/>
        </p:nvCxnSpPr>
        <p:spPr>
          <a:xfrm>
            <a:off x="3511750" y="979725"/>
            <a:ext cx="28200" cy="131100"/>
          </a:xfrm>
          <a:prstGeom prst="straightConnector1">
            <a:avLst/>
          </a:prstGeom>
          <a:noFill/>
          <a:ln cap="flat" cmpd="sng" w="9525">
            <a:solidFill>
              <a:schemeClr val="dk2"/>
            </a:solidFill>
            <a:prstDash val="solid"/>
            <a:round/>
            <a:headEnd len="med" w="med" type="none"/>
            <a:tailEnd len="med" w="med" type="triangle"/>
          </a:ln>
        </p:spPr>
      </p:cxnSp>
      <p:cxnSp>
        <p:nvCxnSpPr>
          <p:cNvPr id="311" name="Google Shape;311;p23"/>
          <p:cNvCxnSpPr>
            <a:stCxn id="306" idx="2"/>
          </p:cNvCxnSpPr>
          <p:nvPr/>
        </p:nvCxnSpPr>
        <p:spPr>
          <a:xfrm>
            <a:off x="5444038" y="1132650"/>
            <a:ext cx="519900" cy="558600"/>
          </a:xfrm>
          <a:prstGeom prst="straightConnector1">
            <a:avLst/>
          </a:prstGeom>
          <a:noFill/>
          <a:ln cap="flat" cmpd="sng" w="9525">
            <a:solidFill>
              <a:schemeClr val="dk2"/>
            </a:solidFill>
            <a:prstDash val="solid"/>
            <a:round/>
            <a:headEnd len="med" w="med" type="none"/>
            <a:tailEnd len="med" w="med" type="triangle"/>
          </a:ln>
        </p:spPr>
      </p:cxnSp>
      <p:cxnSp>
        <p:nvCxnSpPr>
          <p:cNvPr id="312" name="Google Shape;312;p23"/>
          <p:cNvCxnSpPr/>
          <p:nvPr/>
        </p:nvCxnSpPr>
        <p:spPr>
          <a:xfrm rot="10800000">
            <a:off x="5067800" y="3673000"/>
            <a:ext cx="719400" cy="285000"/>
          </a:xfrm>
          <a:prstGeom prst="straightConnector1">
            <a:avLst/>
          </a:prstGeom>
          <a:noFill/>
          <a:ln cap="flat" cmpd="sng" w="9525">
            <a:solidFill>
              <a:schemeClr val="dk2"/>
            </a:solidFill>
            <a:prstDash val="solid"/>
            <a:round/>
            <a:headEnd len="med" w="med" type="none"/>
            <a:tailEnd len="med" w="med" type="triangle"/>
          </a:ln>
        </p:spPr>
      </p:cxnSp>
      <p:cxnSp>
        <p:nvCxnSpPr>
          <p:cNvPr id="313" name="Google Shape;313;p23"/>
          <p:cNvCxnSpPr/>
          <p:nvPr/>
        </p:nvCxnSpPr>
        <p:spPr>
          <a:xfrm flipH="1" rot="10800000">
            <a:off x="2915725" y="4461875"/>
            <a:ext cx="1110600" cy="225000"/>
          </a:xfrm>
          <a:prstGeom prst="straightConnector1">
            <a:avLst/>
          </a:prstGeom>
          <a:noFill/>
          <a:ln cap="flat" cmpd="sng" w="9525">
            <a:solidFill>
              <a:schemeClr val="dk2"/>
            </a:solidFill>
            <a:prstDash val="solid"/>
            <a:round/>
            <a:headEnd len="med" w="med" type="none"/>
            <a:tailEnd len="med" w="med" type="triangle"/>
          </a:ln>
        </p:spPr>
      </p:cxnSp>
      <p:cxnSp>
        <p:nvCxnSpPr>
          <p:cNvPr id="314" name="Google Shape;314;p23"/>
          <p:cNvCxnSpPr/>
          <p:nvPr/>
        </p:nvCxnSpPr>
        <p:spPr>
          <a:xfrm>
            <a:off x="2322000" y="1192800"/>
            <a:ext cx="145500" cy="25200"/>
          </a:xfrm>
          <a:prstGeom prst="straightConnector1">
            <a:avLst/>
          </a:prstGeom>
          <a:noFill/>
          <a:ln cap="flat" cmpd="sng" w="9525">
            <a:solidFill>
              <a:schemeClr val="dk2"/>
            </a:solidFill>
            <a:prstDash val="solid"/>
            <a:round/>
            <a:headEnd len="med" w="med" type="none"/>
            <a:tailEnd len="med" w="med" type="triangle"/>
          </a:ln>
        </p:spPr>
      </p:cxnSp>
      <p:sp>
        <p:nvSpPr>
          <p:cNvPr id="315" name="Google Shape;315;p23"/>
          <p:cNvSpPr txBox="1"/>
          <p:nvPr/>
        </p:nvSpPr>
        <p:spPr>
          <a:xfrm>
            <a:off x="656350" y="889500"/>
            <a:ext cx="1665600" cy="554100"/>
          </a:xfrm>
          <a:prstGeom prst="rect">
            <a:avLst/>
          </a:prstGeom>
          <a:solidFill>
            <a:srgbClr val="EFEFE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1155CC"/>
                </a:solidFill>
                <a:latin typeface="Calibri"/>
                <a:ea typeface="Calibri"/>
                <a:cs typeface="Calibri"/>
                <a:sym typeface="Calibri"/>
              </a:rPr>
              <a:t>Storyboard</a:t>
            </a:r>
            <a:r>
              <a:rPr i="1" lang="en" sz="800">
                <a:solidFill>
                  <a:srgbClr val="1155CC"/>
                </a:solidFill>
                <a:latin typeface="Calibri"/>
                <a:ea typeface="Calibri"/>
                <a:cs typeface="Calibri"/>
                <a:sym typeface="Calibri"/>
              </a:rPr>
              <a:t> format to switch between multiple dashboard displays is user friendly</a:t>
            </a:r>
            <a:endParaRPr i="1" sz="800">
              <a:solidFill>
                <a:srgbClr val="1155CC"/>
              </a:solidFill>
              <a:latin typeface="Calibri"/>
              <a:ea typeface="Calibri"/>
              <a:cs typeface="Calibri"/>
              <a:sym typeface="Calibri"/>
            </a:endParaRPr>
          </a:p>
        </p:txBody>
      </p:sp>
      <p:cxnSp>
        <p:nvCxnSpPr>
          <p:cNvPr id="316" name="Google Shape;316;p23"/>
          <p:cNvCxnSpPr>
            <a:stCxn id="304" idx="3"/>
          </p:cNvCxnSpPr>
          <p:nvPr/>
        </p:nvCxnSpPr>
        <p:spPr>
          <a:xfrm flipH="1" rot="10800000">
            <a:off x="693700" y="2802000"/>
            <a:ext cx="555900" cy="46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4"/>
          <p:cNvSpPr/>
          <p:nvPr/>
        </p:nvSpPr>
        <p:spPr>
          <a:xfrm>
            <a:off x="2655688" y="641550"/>
            <a:ext cx="6247925" cy="4177900"/>
          </a:xfrm>
          <a:custGeom>
            <a:rect b="b" l="l" r="r" t="t"/>
            <a:pathLst>
              <a:path extrusionOk="0" h="167116" w="249917">
                <a:moveTo>
                  <a:pt x="134047" y="0"/>
                </a:moveTo>
                <a:lnTo>
                  <a:pt x="134047" y="42410"/>
                </a:lnTo>
                <a:lnTo>
                  <a:pt x="0" y="42410"/>
                </a:lnTo>
                <a:lnTo>
                  <a:pt x="0" y="120919"/>
                </a:lnTo>
                <a:lnTo>
                  <a:pt x="113347" y="120919"/>
                </a:lnTo>
                <a:lnTo>
                  <a:pt x="113347" y="167116"/>
                </a:lnTo>
                <a:lnTo>
                  <a:pt x="249917" y="167116"/>
                </a:lnTo>
                <a:lnTo>
                  <a:pt x="249917" y="252"/>
                </a:lnTo>
                <a:close/>
              </a:path>
            </a:pathLst>
          </a:custGeom>
          <a:solidFill>
            <a:srgbClr val="D0E0E3"/>
          </a:solidFill>
          <a:ln cap="flat" cmpd="sng" w="9525">
            <a:solidFill>
              <a:schemeClr val="dk2"/>
            </a:solidFill>
            <a:prstDash val="solid"/>
            <a:round/>
            <a:headEnd len="med" w="med" type="none"/>
            <a:tailEnd len="med" w="med" type="none"/>
          </a:ln>
        </p:spPr>
      </p:sp>
      <p:sp>
        <p:nvSpPr>
          <p:cNvPr id="322" name="Google Shape;322;p24"/>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325" name="Google Shape;325;p24"/>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326" name="Google Shape;326;p24"/>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327" name="Google Shape;327;p24"/>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Machine Learning Model Creation Overview</a:t>
            </a:r>
            <a:endParaRPr sz="2600">
              <a:solidFill>
                <a:srgbClr val="FFFFFF"/>
              </a:solidFill>
              <a:latin typeface="Calibri"/>
              <a:ea typeface="Calibri"/>
              <a:cs typeface="Calibri"/>
              <a:sym typeface="Calibri"/>
            </a:endParaRPr>
          </a:p>
        </p:txBody>
      </p:sp>
      <p:sp>
        <p:nvSpPr>
          <p:cNvPr id="328" name="Google Shape;328;p24"/>
          <p:cNvSpPr txBox="1"/>
          <p:nvPr/>
        </p:nvSpPr>
        <p:spPr>
          <a:xfrm>
            <a:off x="675913" y="770500"/>
            <a:ext cx="1860000" cy="6156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Calibri"/>
                <a:ea typeface="Calibri"/>
                <a:cs typeface="Calibri"/>
                <a:sym typeface="Calibri"/>
              </a:rPr>
              <a:t>1) </a:t>
            </a:r>
            <a:r>
              <a:rPr i="1" lang="en">
                <a:latin typeface="Calibri"/>
                <a:ea typeface="Calibri"/>
                <a:cs typeface="Calibri"/>
                <a:sym typeface="Calibri"/>
              </a:rPr>
              <a:t>Connect </a:t>
            </a:r>
            <a:r>
              <a:rPr i="1" lang="en">
                <a:latin typeface="Calibri"/>
                <a:ea typeface="Calibri"/>
                <a:cs typeface="Calibri"/>
                <a:sym typeface="Calibri"/>
              </a:rPr>
              <a:t>model</a:t>
            </a:r>
            <a:r>
              <a:rPr i="1" lang="en">
                <a:latin typeface="Calibri"/>
                <a:ea typeface="Calibri"/>
                <a:cs typeface="Calibri"/>
                <a:sym typeface="Calibri"/>
              </a:rPr>
              <a:t> to database</a:t>
            </a:r>
            <a:endParaRPr i="1">
              <a:latin typeface="Calibri"/>
              <a:ea typeface="Calibri"/>
              <a:cs typeface="Calibri"/>
              <a:sym typeface="Calibri"/>
            </a:endParaRPr>
          </a:p>
        </p:txBody>
      </p:sp>
      <p:sp>
        <p:nvSpPr>
          <p:cNvPr id="329" name="Google Shape;329;p24"/>
          <p:cNvSpPr txBox="1"/>
          <p:nvPr/>
        </p:nvSpPr>
        <p:spPr>
          <a:xfrm>
            <a:off x="3407313" y="706750"/>
            <a:ext cx="2175900" cy="6156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2) </a:t>
            </a:r>
            <a:r>
              <a:rPr i="1" lang="en">
                <a:latin typeface="Calibri"/>
                <a:ea typeface="Calibri"/>
                <a:cs typeface="Calibri"/>
                <a:sym typeface="Calibri"/>
              </a:rPr>
              <a:t>Preprocess data (encode categorical variables)</a:t>
            </a:r>
            <a:endParaRPr i="1">
              <a:latin typeface="Calibri"/>
              <a:ea typeface="Calibri"/>
              <a:cs typeface="Calibri"/>
              <a:sym typeface="Calibri"/>
            </a:endParaRPr>
          </a:p>
        </p:txBody>
      </p:sp>
      <p:sp>
        <p:nvSpPr>
          <p:cNvPr id="330" name="Google Shape;330;p24"/>
          <p:cNvSpPr txBox="1"/>
          <p:nvPr/>
        </p:nvSpPr>
        <p:spPr>
          <a:xfrm>
            <a:off x="6454625" y="842925"/>
            <a:ext cx="2093700" cy="4002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3) </a:t>
            </a:r>
            <a:r>
              <a:rPr i="1" lang="en">
                <a:latin typeface="Calibri"/>
                <a:ea typeface="Calibri"/>
                <a:cs typeface="Calibri"/>
                <a:sym typeface="Calibri"/>
              </a:rPr>
              <a:t>Define target variable</a:t>
            </a:r>
            <a:endParaRPr i="1">
              <a:latin typeface="Calibri"/>
              <a:ea typeface="Calibri"/>
              <a:cs typeface="Calibri"/>
              <a:sym typeface="Calibri"/>
            </a:endParaRPr>
          </a:p>
        </p:txBody>
      </p:sp>
      <p:sp>
        <p:nvSpPr>
          <p:cNvPr id="331" name="Google Shape;331;p24"/>
          <p:cNvSpPr txBox="1"/>
          <p:nvPr/>
        </p:nvSpPr>
        <p:spPr>
          <a:xfrm>
            <a:off x="6030125" y="1973613"/>
            <a:ext cx="2043900" cy="6156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4) </a:t>
            </a:r>
            <a:r>
              <a:rPr i="1" lang="en">
                <a:latin typeface="Calibri"/>
                <a:ea typeface="Calibri"/>
                <a:cs typeface="Calibri"/>
                <a:sym typeface="Calibri"/>
              </a:rPr>
              <a:t>Split data in Train and Test datasets</a:t>
            </a:r>
            <a:endParaRPr i="1">
              <a:latin typeface="Calibri"/>
              <a:ea typeface="Calibri"/>
              <a:cs typeface="Calibri"/>
              <a:sym typeface="Calibri"/>
            </a:endParaRPr>
          </a:p>
        </p:txBody>
      </p:sp>
      <p:sp>
        <p:nvSpPr>
          <p:cNvPr id="332" name="Google Shape;332;p24"/>
          <p:cNvSpPr txBox="1"/>
          <p:nvPr/>
        </p:nvSpPr>
        <p:spPr>
          <a:xfrm>
            <a:off x="3091325" y="1986013"/>
            <a:ext cx="2043900" cy="4002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5) </a:t>
            </a:r>
            <a:r>
              <a:rPr i="1" lang="en">
                <a:latin typeface="Calibri"/>
                <a:ea typeface="Calibri"/>
                <a:cs typeface="Calibri"/>
                <a:sym typeface="Calibri"/>
              </a:rPr>
              <a:t>Scale the data</a:t>
            </a:r>
            <a:endParaRPr i="1">
              <a:latin typeface="Calibri"/>
              <a:ea typeface="Calibri"/>
              <a:cs typeface="Calibri"/>
              <a:sym typeface="Calibri"/>
            </a:endParaRPr>
          </a:p>
        </p:txBody>
      </p:sp>
      <p:sp>
        <p:nvSpPr>
          <p:cNvPr id="333" name="Google Shape;333;p24"/>
          <p:cNvSpPr/>
          <p:nvPr/>
        </p:nvSpPr>
        <p:spPr>
          <a:xfrm>
            <a:off x="2729713" y="858363"/>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4"/>
          <p:cNvSpPr/>
          <p:nvPr/>
        </p:nvSpPr>
        <p:spPr>
          <a:xfrm rot="5398150">
            <a:off x="7184172" y="1463505"/>
            <a:ext cx="557400" cy="3690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4"/>
          <p:cNvSpPr/>
          <p:nvPr/>
        </p:nvSpPr>
        <p:spPr>
          <a:xfrm rot="10800000">
            <a:off x="5261763" y="2001463"/>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4"/>
          <p:cNvSpPr/>
          <p:nvPr/>
        </p:nvSpPr>
        <p:spPr>
          <a:xfrm rot="5400000">
            <a:off x="3758394" y="2541082"/>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4"/>
          <p:cNvSpPr txBox="1"/>
          <p:nvPr/>
        </p:nvSpPr>
        <p:spPr>
          <a:xfrm>
            <a:off x="3029475" y="3065213"/>
            <a:ext cx="2043900" cy="4002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6</a:t>
            </a:r>
            <a:r>
              <a:rPr lang="en">
                <a:latin typeface="Calibri"/>
                <a:ea typeface="Calibri"/>
                <a:cs typeface="Calibri"/>
                <a:sym typeface="Calibri"/>
              </a:rPr>
              <a:t>) </a:t>
            </a:r>
            <a:r>
              <a:rPr i="1" lang="en">
                <a:latin typeface="Calibri"/>
                <a:ea typeface="Calibri"/>
                <a:cs typeface="Calibri"/>
                <a:sym typeface="Calibri"/>
              </a:rPr>
              <a:t>Plot the tree model</a:t>
            </a:r>
            <a:endParaRPr i="1">
              <a:latin typeface="Calibri"/>
              <a:ea typeface="Calibri"/>
              <a:cs typeface="Calibri"/>
              <a:sym typeface="Calibri"/>
            </a:endParaRPr>
          </a:p>
        </p:txBody>
      </p:sp>
      <p:sp>
        <p:nvSpPr>
          <p:cNvPr id="338" name="Google Shape;338;p24"/>
          <p:cNvSpPr txBox="1"/>
          <p:nvPr/>
        </p:nvSpPr>
        <p:spPr>
          <a:xfrm>
            <a:off x="5985437" y="2878900"/>
            <a:ext cx="2403600" cy="6156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7</a:t>
            </a:r>
            <a:r>
              <a:rPr lang="en">
                <a:latin typeface="Calibri"/>
                <a:ea typeface="Calibri"/>
                <a:cs typeface="Calibri"/>
                <a:sym typeface="Calibri"/>
              </a:rPr>
              <a:t>) </a:t>
            </a:r>
            <a:r>
              <a:rPr i="1" lang="en">
                <a:latin typeface="Calibri"/>
                <a:ea typeface="Calibri"/>
                <a:cs typeface="Calibri"/>
                <a:sym typeface="Calibri"/>
              </a:rPr>
              <a:t>Fit the model with Training data</a:t>
            </a:r>
            <a:endParaRPr i="1">
              <a:latin typeface="Calibri"/>
              <a:ea typeface="Calibri"/>
              <a:cs typeface="Calibri"/>
              <a:sym typeface="Calibri"/>
            </a:endParaRPr>
          </a:p>
        </p:txBody>
      </p:sp>
      <p:sp>
        <p:nvSpPr>
          <p:cNvPr id="339" name="Google Shape;339;p24"/>
          <p:cNvSpPr txBox="1"/>
          <p:nvPr/>
        </p:nvSpPr>
        <p:spPr>
          <a:xfrm>
            <a:off x="2344866" y="3884900"/>
            <a:ext cx="2535900" cy="831300"/>
          </a:xfrm>
          <a:prstGeom prst="rect">
            <a:avLst/>
          </a:prstGeom>
          <a:solidFill>
            <a:srgbClr val="F1C232"/>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9) Review confusion matrix, accuracy, classification report results</a:t>
            </a:r>
            <a:endParaRPr i="1">
              <a:latin typeface="Calibri"/>
              <a:ea typeface="Calibri"/>
              <a:cs typeface="Calibri"/>
              <a:sym typeface="Calibri"/>
            </a:endParaRPr>
          </a:p>
        </p:txBody>
      </p:sp>
      <p:sp>
        <p:nvSpPr>
          <p:cNvPr id="340" name="Google Shape;340;p24"/>
          <p:cNvSpPr txBox="1"/>
          <p:nvPr/>
        </p:nvSpPr>
        <p:spPr>
          <a:xfrm>
            <a:off x="5923125" y="4143588"/>
            <a:ext cx="2043900" cy="6156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8) </a:t>
            </a:r>
            <a:r>
              <a:rPr i="1" lang="en">
                <a:latin typeface="Calibri"/>
                <a:ea typeface="Calibri"/>
                <a:cs typeface="Calibri"/>
                <a:sym typeface="Calibri"/>
              </a:rPr>
              <a:t>Make predictions from test data</a:t>
            </a:r>
            <a:endParaRPr i="1">
              <a:latin typeface="Calibri"/>
              <a:ea typeface="Calibri"/>
              <a:cs typeface="Calibri"/>
              <a:sym typeface="Calibri"/>
            </a:endParaRPr>
          </a:p>
        </p:txBody>
      </p:sp>
      <p:sp>
        <p:nvSpPr>
          <p:cNvPr id="341" name="Google Shape;341;p24"/>
          <p:cNvSpPr/>
          <p:nvPr/>
        </p:nvSpPr>
        <p:spPr>
          <a:xfrm>
            <a:off x="5760763" y="829913"/>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4"/>
          <p:cNvSpPr/>
          <p:nvPr/>
        </p:nvSpPr>
        <p:spPr>
          <a:xfrm>
            <a:off x="5288813" y="3089350"/>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4"/>
          <p:cNvSpPr/>
          <p:nvPr/>
        </p:nvSpPr>
        <p:spPr>
          <a:xfrm rot="5400000">
            <a:off x="6908519" y="3634395"/>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4"/>
          <p:cNvSpPr/>
          <p:nvPr/>
        </p:nvSpPr>
        <p:spPr>
          <a:xfrm rot="10800000">
            <a:off x="5123244" y="4177257"/>
            <a:ext cx="557400" cy="369300"/>
          </a:xfrm>
          <a:prstGeom prst="rightArrow">
            <a:avLst>
              <a:gd fmla="val 50000" name="adj1"/>
              <a:gd fmla="val 5000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4"/>
          <p:cNvSpPr/>
          <p:nvPr/>
        </p:nvSpPr>
        <p:spPr>
          <a:xfrm rot="-5400000">
            <a:off x="462950" y="2810225"/>
            <a:ext cx="2877900" cy="400200"/>
          </a:xfrm>
          <a:prstGeom prst="rightArrow">
            <a:avLst>
              <a:gd fmla="val 50000" name="adj1"/>
              <a:gd fmla="val 5000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4"/>
          <p:cNvSpPr txBox="1"/>
          <p:nvPr/>
        </p:nvSpPr>
        <p:spPr>
          <a:xfrm>
            <a:off x="336188" y="1975200"/>
            <a:ext cx="1289400" cy="831300"/>
          </a:xfrm>
          <a:prstGeom prst="rect">
            <a:avLst/>
          </a:prstGeom>
          <a:solidFill>
            <a:srgbClr val="C9DAF8"/>
          </a:solidFill>
          <a:ln cap="flat" cmpd="sng" w="9525">
            <a:solidFill>
              <a:schemeClr val="dk1"/>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10a</a:t>
            </a:r>
            <a:r>
              <a:rPr lang="en">
                <a:latin typeface="Calibri"/>
                <a:ea typeface="Calibri"/>
                <a:cs typeface="Calibri"/>
                <a:sym typeface="Calibri"/>
              </a:rPr>
              <a:t>) </a:t>
            </a:r>
            <a:r>
              <a:rPr i="1" lang="en">
                <a:latin typeface="Calibri"/>
                <a:ea typeface="Calibri"/>
                <a:cs typeface="Calibri"/>
                <a:sym typeface="Calibri"/>
              </a:rPr>
              <a:t>Iterate with changes if necessary</a:t>
            </a:r>
            <a:endParaRPr i="1">
              <a:latin typeface="Calibri"/>
              <a:ea typeface="Calibri"/>
              <a:cs typeface="Calibri"/>
              <a:sym typeface="Calibri"/>
            </a:endParaRPr>
          </a:p>
        </p:txBody>
      </p:sp>
      <p:sp>
        <p:nvSpPr>
          <p:cNvPr id="347" name="Google Shape;347;p24"/>
          <p:cNvSpPr txBox="1"/>
          <p:nvPr/>
        </p:nvSpPr>
        <p:spPr>
          <a:xfrm>
            <a:off x="228688" y="3458650"/>
            <a:ext cx="1289400" cy="615600"/>
          </a:xfrm>
          <a:prstGeom prst="rect">
            <a:avLst/>
          </a:prstGeom>
          <a:solidFill>
            <a:srgbClr val="C9DAF8"/>
          </a:solidFill>
          <a:ln cap="flat" cmpd="sng" w="9525">
            <a:solidFill>
              <a:schemeClr val="dk1"/>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10b) </a:t>
            </a:r>
            <a:r>
              <a:rPr i="1" lang="en">
                <a:latin typeface="Calibri"/>
                <a:ea typeface="Calibri"/>
                <a:cs typeface="Calibri"/>
                <a:sym typeface="Calibri"/>
              </a:rPr>
              <a:t>Publish model results</a:t>
            </a:r>
            <a:endParaRPr i="1">
              <a:latin typeface="Calibri"/>
              <a:ea typeface="Calibri"/>
              <a:cs typeface="Calibri"/>
              <a:sym typeface="Calibri"/>
            </a:endParaRPr>
          </a:p>
        </p:txBody>
      </p:sp>
      <p:sp>
        <p:nvSpPr>
          <p:cNvPr id="348" name="Google Shape;348;p24"/>
          <p:cNvSpPr/>
          <p:nvPr/>
        </p:nvSpPr>
        <p:spPr>
          <a:xfrm rot="10800000">
            <a:off x="189425" y="4203150"/>
            <a:ext cx="1937400" cy="373800"/>
          </a:xfrm>
          <a:prstGeom prst="rightArrow">
            <a:avLst>
              <a:gd fmla="val 50000" name="adj1"/>
              <a:gd fmla="val 5000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25"/>
          <p:cNvPicPr preferRelativeResize="0"/>
          <p:nvPr/>
        </p:nvPicPr>
        <p:blipFill rotWithShape="1">
          <a:blip r:embed="rId3">
            <a:alphaModFix/>
          </a:blip>
          <a:srcRect b="0" l="7842" r="0" t="1429"/>
          <a:stretch/>
        </p:blipFill>
        <p:spPr>
          <a:xfrm>
            <a:off x="163325" y="649363"/>
            <a:ext cx="4139383" cy="2800099"/>
          </a:xfrm>
          <a:prstGeom prst="rect">
            <a:avLst/>
          </a:prstGeom>
          <a:noFill/>
          <a:ln>
            <a:noFill/>
          </a:ln>
        </p:spPr>
      </p:pic>
      <p:pic>
        <p:nvPicPr>
          <p:cNvPr id="354" name="Google Shape;354;p25"/>
          <p:cNvPicPr preferRelativeResize="0"/>
          <p:nvPr/>
        </p:nvPicPr>
        <p:blipFill>
          <a:blip r:embed="rId4">
            <a:alphaModFix/>
          </a:blip>
          <a:stretch>
            <a:fillRect/>
          </a:stretch>
        </p:blipFill>
        <p:spPr>
          <a:xfrm>
            <a:off x="5040073" y="1234850"/>
            <a:ext cx="3834950" cy="2800110"/>
          </a:xfrm>
          <a:prstGeom prst="rect">
            <a:avLst/>
          </a:prstGeom>
          <a:noFill/>
          <a:ln>
            <a:noFill/>
          </a:ln>
        </p:spPr>
      </p:pic>
      <p:sp>
        <p:nvSpPr>
          <p:cNvPr id="355" name="Google Shape;355;p25"/>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5"/>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5"/>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358" name="Google Shape;358;p25"/>
          <p:cNvPicPr preferRelativeResize="0"/>
          <p:nvPr/>
        </p:nvPicPr>
        <p:blipFill>
          <a:blip r:embed="rId5">
            <a:alphaModFix/>
          </a:blip>
          <a:stretch>
            <a:fillRect/>
          </a:stretch>
        </p:blipFill>
        <p:spPr>
          <a:xfrm>
            <a:off x="8106850" y="42663"/>
            <a:ext cx="1001876" cy="449175"/>
          </a:xfrm>
          <a:prstGeom prst="rect">
            <a:avLst/>
          </a:prstGeom>
          <a:noFill/>
          <a:ln>
            <a:noFill/>
          </a:ln>
        </p:spPr>
      </p:pic>
      <p:pic>
        <p:nvPicPr>
          <p:cNvPr id="359" name="Google Shape;359;p25"/>
          <p:cNvPicPr preferRelativeResize="0"/>
          <p:nvPr/>
        </p:nvPicPr>
        <p:blipFill rotWithShape="1">
          <a:blip r:embed="rId6">
            <a:alphaModFix/>
          </a:blip>
          <a:srcRect b="21279" l="4938" r="5262" t="22184"/>
          <a:stretch/>
        </p:blipFill>
        <p:spPr>
          <a:xfrm>
            <a:off x="7988300" y="4893075"/>
            <a:ext cx="1065400" cy="232851"/>
          </a:xfrm>
          <a:prstGeom prst="rect">
            <a:avLst/>
          </a:prstGeom>
          <a:noFill/>
          <a:ln>
            <a:noFill/>
          </a:ln>
        </p:spPr>
      </p:pic>
      <p:sp>
        <p:nvSpPr>
          <p:cNvPr id="360" name="Google Shape;360;p25"/>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Machine Learning Model Analysis Results</a:t>
            </a:r>
            <a:endParaRPr sz="2600">
              <a:solidFill>
                <a:srgbClr val="FFFFFF"/>
              </a:solidFill>
              <a:latin typeface="Calibri"/>
              <a:ea typeface="Calibri"/>
              <a:cs typeface="Calibri"/>
              <a:sym typeface="Calibri"/>
            </a:endParaRPr>
          </a:p>
        </p:txBody>
      </p:sp>
      <p:sp>
        <p:nvSpPr>
          <p:cNvPr id="361" name="Google Shape;361;p25"/>
          <p:cNvSpPr txBox="1"/>
          <p:nvPr/>
        </p:nvSpPr>
        <p:spPr>
          <a:xfrm>
            <a:off x="44175" y="654750"/>
            <a:ext cx="221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666666"/>
                </a:solidFill>
                <a:latin typeface="Calibri"/>
                <a:ea typeface="Calibri"/>
                <a:cs typeface="Calibri"/>
                <a:sym typeface="Calibri"/>
              </a:rPr>
              <a:t>Decision Tree Model Plot</a:t>
            </a:r>
            <a:endParaRPr b="1" i="1" sz="1200">
              <a:solidFill>
                <a:srgbClr val="666666"/>
              </a:solidFill>
              <a:latin typeface="Calibri"/>
              <a:ea typeface="Calibri"/>
              <a:cs typeface="Calibri"/>
              <a:sym typeface="Calibri"/>
            </a:endParaRPr>
          </a:p>
        </p:txBody>
      </p:sp>
      <p:sp>
        <p:nvSpPr>
          <p:cNvPr id="362" name="Google Shape;362;p25"/>
          <p:cNvSpPr txBox="1"/>
          <p:nvPr/>
        </p:nvSpPr>
        <p:spPr>
          <a:xfrm>
            <a:off x="5472000" y="663175"/>
            <a:ext cx="3478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666666"/>
                </a:solidFill>
                <a:latin typeface="Calibri"/>
                <a:ea typeface="Calibri"/>
                <a:cs typeface="Calibri"/>
                <a:sym typeface="Calibri"/>
              </a:rPr>
              <a:t>Confusion Matrix and Classification Report</a:t>
            </a:r>
            <a:endParaRPr b="1" i="1" sz="1200">
              <a:solidFill>
                <a:srgbClr val="666666"/>
              </a:solidFill>
              <a:latin typeface="Calibri"/>
              <a:ea typeface="Calibri"/>
              <a:cs typeface="Calibri"/>
              <a:sym typeface="Calibri"/>
            </a:endParaRPr>
          </a:p>
        </p:txBody>
      </p:sp>
      <p:sp>
        <p:nvSpPr>
          <p:cNvPr id="363" name="Google Shape;363;p25"/>
          <p:cNvSpPr/>
          <p:nvPr/>
        </p:nvSpPr>
        <p:spPr>
          <a:xfrm>
            <a:off x="5143500" y="2234575"/>
            <a:ext cx="3830700" cy="151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5"/>
          <p:cNvSpPr/>
          <p:nvPr/>
        </p:nvSpPr>
        <p:spPr>
          <a:xfrm>
            <a:off x="4367250" y="2281550"/>
            <a:ext cx="631200" cy="517500"/>
          </a:xfrm>
          <a:prstGeom prst="rightArrow">
            <a:avLst>
              <a:gd fmla="val 50000" name="adj1"/>
              <a:gd fmla="val 50000" name="adj2"/>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5"/>
          <p:cNvSpPr txBox="1"/>
          <p:nvPr/>
        </p:nvSpPr>
        <p:spPr>
          <a:xfrm>
            <a:off x="6141125" y="1662275"/>
            <a:ext cx="58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0FF00"/>
                </a:solidFill>
                <a:latin typeface="Calibri"/>
                <a:ea typeface="Calibri"/>
                <a:cs typeface="Calibri"/>
                <a:sym typeface="Calibri"/>
              </a:rPr>
              <a:t>(</a:t>
            </a:r>
            <a:r>
              <a:rPr lang="en" sz="1000">
                <a:solidFill>
                  <a:srgbClr val="00FF00"/>
                </a:solidFill>
                <a:latin typeface="Calibri"/>
                <a:ea typeface="Calibri"/>
                <a:cs typeface="Calibri"/>
                <a:sym typeface="Calibri"/>
              </a:rPr>
              <a:t>TN)</a:t>
            </a:r>
            <a:endParaRPr sz="1000">
              <a:solidFill>
                <a:srgbClr val="00FF00"/>
              </a:solidFill>
              <a:latin typeface="Calibri"/>
              <a:ea typeface="Calibri"/>
              <a:cs typeface="Calibri"/>
              <a:sym typeface="Calibri"/>
            </a:endParaRPr>
          </a:p>
        </p:txBody>
      </p:sp>
      <p:sp>
        <p:nvSpPr>
          <p:cNvPr id="366" name="Google Shape;366;p25"/>
          <p:cNvSpPr txBox="1"/>
          <p:nvPr/>
        </p:nvSpPr>
        <p:spPr>
          <a:xfrm>
            <a:off x="6921000" y="1926950"/>
            <a:ext cx="58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0FF00"/>
                </a:solidFill>
                <a:latin typeface="Calibri"/>
                <a:ea typeface="Calibri"/>
                <a:cs typeface="Calibri"/>
                <a:sym typeface="Calibri"/>
              </a:rPr>
              <a:t>(TP)</a:t>
            </a:r>
            <a:endParaRPr sz="1000">
              <a:solidFill>
                <a:srgbClr val="00FF00"/>
              </a:solidFill>
              <a:latin typeface="Calibri"/>
              <a:ea typeface="Calibri"/>
              <a:cs typeface="Calibri"/>
              <a:sym typeface="Calibri"/>
            </a:endParaRPr>
          </a:p>
        </p:txBody>
      </p:sp>
      <p:sp>
        <p:nvSpPr>
          <p:cNvPr id="367" name="Google Shape;367;p25"/>
          <p:cNvSpPr txBox="1"/>
          <p:nvPr/>
        </p:nvSpPr>
        <p:spPr>
          <a:xfrm>
            <a:off x="6921000" y="1662275"/>
            <a:ext cx="58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latin typeface="Calibri"/>
                <a:ea typeface="Calibri"/>
                <a:cs typeface="Calibri"/>
                <a:sym typeface="Calibri"/>
              </a:rPr>
              <a:t>(FP)</a:t>
            </a:r>
            <a:endParaRPr sz="1000">
              <a:solidFill>
                <a:srgbClr val="FF0000"/>
              </a:solidFill>
              <a:latin typeface="Calibri"/>
              <a:ea typeface="Calibri"/>
              <a:cs typeface="Calibri"/>
              <a:sym typeface="Calibri"/>
            </a:endParaRPr>
          </a:p>
        </p:txBody>
      </p:sp>
      <p:sp>
        <p:nvSpPr>
          <p:cNvPr id="368" name="Google Shape;368;p25"/>
          <p:cNvSpPr txBox="1"/>
          <p:nvPr/>
        </p:nvSpPr>
        <p:spPr>
          <a:xfrm>
            <a:off x="6139375" y="1926950"/>
            <a:ext cx="58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latin typeface="Calibri"/>
                <a:ea typeface="Calibri"/>
                <a:cs typeface="Calibri"/>
                <a:sym typeface="Calibri"/>
              </a:rPr>
              <a:t>(FN)</a:t>
            </a:r>
            <a:endParaRPr sz="1000">
              <a:solidFill>
                <a:srgbClr val="FF0000"/>
              </a:solidFill>
              <a:latin typeface="Calibri"/>
              <a:ea typeface="Calibri"/>
              <a:cs typeface="Calibri"/>
              <a:sym typeface="Calibri"/>
            </a:endParaRPr>
          </a:p>
        </p:txBody>
      </p:sp>
      <p:sp>
        <p:nvSpPr>
          <p:cNvPr id="369" name="Google Shape;369;p25"/>
          <p:cNvSpPr txBox="1"/>
          <p:nvPr/>
        </p:nvSpPr>
        <p:spPr>
          <a:xfrm>
            <a:off x="4787625" y="4153125"/>
            <a:ext cx="1525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rgbClr val="666666"/>
                </a:solidFill>
                <a:latin typeface="Calibri"/>
                <a:ea typeface="Calibri"/>
                <a:cs typeface="Calibri"/>
                <a:sym typeface="Calibri"/>
              </a:rPr>
              <a:t>% of correct predictions</a:t>
            </a:r>
            <a:endParaRPr i="1" sz="1000">
              <a:solidFill>
                <a:srgbClr val="666666"/>
              </a:solidFill>
              <a:latin typeface="Calibri"/>
              <a:ea typeface="Calibri"/>
              <a:cs typeface="Calibri"/>
              <a:sym typeface="Calibri"/>
            </a:endParaRPr>
          </a:p>
          <a:p>
            <a:pPr indent="0" lvl="0" marL="0" rtl="0" algn="ctr">
              <a:spcBef>
                <a:spcPts val="0"/>
              </a:spcBef>
              <a:spcAft>
                <a:spcPts val="0"/>
              </a:spcAft>
              <a:buNone/>
            </a:pPr>
            <a:r>
              <a:rPr i="1" lang="en" sz="1000">
                <a:solidFill>
                  <a:srgbClr val="666666"/>
                </a:solidFill>
                <a:latin typeface="Calibri"/>
                <a:ea typeface="Calibri"/>
                <a:cs typeface="Calibri"/>
                <a:sym typeface="Calibri"/>
              </a:rPr>
              <a:t>TP/(TP + FP)</a:t>
            </a:r>
            <a:endParaRPr i="1" sz="1000">
              <a:solidFill>
                <a:srgbClr val="666666"/>
              </a:solidFill>
              <a:latin typeface="Calibri"/>
              <a:ea typeface="Calibri"/>
              <a:cs typeface="Calibri"/>
              <a:sym typeface="Calibri"/>
            </a:endParaRPr>
          </a:p>
        </p:txBody>
      </p:sp>
      <p:sp>
        <p:nvSpPr>
          <p:cNvPr id="370" name="Google Shape;370;p25"/>
          <p:cNvSpPr/>
          <p:nvPr/>
        </p:nvSpPr>
        <p:spPr>
          <a:xfrm>
            <a:off x="7383450" y="1136000"/>
            <a:ext cx="1287900" cy="123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5"/>
          <p:cNvSpPr txBox="1"/>
          <p:nvPr/>
        </p:nvSpPr>
        <p:spPr>
          <a:xfrm>
            <a:off x="7438850" y="1110050"/>
            <a:ext cx="1687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Adopted = 1</a:t>
            </a:r>
            <a:endParaRPr i="1" sz="1000">
              <a:solidFill>
                <a:srgbClr val="666666"/>
              </a:solidFill>
              <a:latin typeface="Calibri"/>
              <a:ea typeface="Calibri"/>
              <a:cs typeface="Calibri"/>
              <a:sym typeface="Calibri"/>
            </a:endParaRPr>
          </a:p>
          <a:p>
            <a:pPr indent="0" lvl="0" marL="0" rtl="0" algn="l">
              <a:spcBef>
                <a:spcPts val="0"/>
              </a:spcBef>
              <a:spcAft>
                <a:spcPts val="0"/>
              </a:spcAft>
              <a:buNone/>
            </a:pPr>
            <a:r>
              <a:rPr i="1" lang="en" sz="1000">
                <a:solidFill>
                  <a:srgbClr val="666666"/>
                </a:solidFill>
                <a:latin typeface="Calibri"/>
                <a:ea typeface="Calibri"/>
                <a:cs typeface="Calibri"/>
                <a:sym typeface="Calibri"/>
              </a:rPr>
              <a:t>Not Adopted = 0</a:t>
            </a:r>
            <a:endParaRPr i="1" sz="1000">
              <a:solidFill>
                <a:srgbClr val="666666"/>
              </a:solidFill>
              <a:latin typeface="Calibri"/>
              <a:ea typeface="Calibri"/>
              <a:cs typeface="Calibri"/>
              <a:sym typeface="Calibri"/>
            </a:endParaRPr>
          </a:p>
          <a:p>
            <a:pPr indent="0" lvl="0" marL="0" rtl="0" algn="l">
              <a:spcBef>
                <a:spcPts val="0"/>
              </a:spcBef>
              <a:spcAft>
                <a:spcPts val="0"/>
              </a:spcAft>
              <a:buNone/>
            </a:pPr>
            <a:r>
              <a:t/>
            </a:r>
            <a:endParaRPr i="1" sz="1000">
              <a:solidFill>
                <a:srgbClr val="666666"/>
              </a:solidFill>
              <a:latin typeface="Calibri"/>
              <a:ea typeface="Calibri"/>
              <a:cs typeface="Calibri"/>
              <a:sym typeface="Calibri"/>
            </a:endParaRPr>
          </a:p>
          <a:p>
            <a:pPr indent="0" lvl="0" marL="0" rtl="0" algn="l">
              <a:spcBef>
                <a:spcPts val="0"/>
              </a:spcBef>
              <a:spcAft>
                <a:spcPts val="0"/>
              </a:spcAft>
              <a:buNone/>
            </a:pPr>
            <a:r>
              <a:rPr i="1" lang="en" sz="1000">
                <a:solidFill>
                  <a:srgbClr val="666666"/>
                </a:solidFill>
                <a:latin typeface="Calibri"/>
                <a:ea typeface="Calibri"/>
                <a:cs typeface="Calibri"/>
                <a:sym typeface="Calibri"/>
              </a:rPr>
              <a:t>TN = True Negative</a:t>
            </a:r>
            <a:endParaRPr i="1" sz="1000">
              <a:solidFill>
                <a:srgbClr val="666666"/>
              </a:solidFill>
              <a:latin typeface="Calibri"/>
              <a:ea typeface="Calibri"/>
              <a:cs typeface="Calibri"/>
              <a:sym typeface="Calibri"/>
            </a:endParaRPr>
          </a:p>
          <a:p>
            <a:pPr indent="0" lvl="0" marL="0" rtl="0" algn="l">
              <a:spcBef>
                <a:spcPts val="0"/>
              </a:spcBef>
              <a:spcAft>
                <a:spcPts val="0"/>
              </a:spcAft>
              <a:buNone/>
            </a:pPr>
            <a:r>
              <a:rPr i="1" lang="en" sz="1000">
                <a:solidFill>
                  <a:srgbClr val="666666"/>
                </a:solidFill>
                <a:latin typeface="Calibri"/>
                <a:ea typeface="Calibri"/>
                <a:cs typeface="Calibri"/>
                <a:sym typeface="Calibri"/>
              </a:rPr>
              <a:t>TP = True Positive</a:t>
            </a:r>
            <a:endParaRPr i="1" sz="1000">
              <a:solidFill>
                <a:srgbClr val="666666"/>
              </a:solidFill>
              <a:latin typeface="Calibri"/>
              <a:ea typeface="Calibri"/>
              <a:cs typeface="Calibri"/>
              <a:sym typeface="Calibri"/>
            </a:endParaRPr>
          </a:p>
          <a:p>
            <a:pPr indent="0" lvl="0" marL="0" rtl="0" algn="l">
              <a:spcBef>
                <a:spcPts val="0"/>
              </a:spcBef>
              <a:spcAft>
                <a:spcPts val="0"/>
              </a:spcAft>
              <a:buNone/>
            </a:pPr>
            <a:r>
              <a:rPr i="1" lang="en" sz="1000">
                <a:solidFill>
                  <a:srgbClr val="666666"/>
                </a:solidFill>
                <a:latin typeface="Calibri"/>
                <a:ea typeface="Calibri"/>
                <a:cs typeface="Calibri"/>
                <a:sym typeface="Calibri"/>
              </a:rPr>
              <a:t>FN = False Negative</a:t>
            </a:r>
            <a:endParaRPr i="1" sz="1000">
              <a:solidFill>
                <a:srgbClr val="666666"/>
              </a:solidFill>
              <a:latin typeface="Calibri"/>
              <a:ea typeface="Calibri"/>
              <a:cs typeface="Calibri"/>
              <a:sym typeface="Calibri"/>
            </a:endParaRPr>
          </a:p>
          <a:p>
            <a:pPr indent="0" lvl="0" marL="0" rtl="0" algn="l">
              <a:spcBef>
                <a:spcPts val="0"/>
              </a:spcBef>
              <a:spcAft>
                <a:spcPts val="0"/>
              </a:spcAft>
              <a:buNone/>
            </a:pPr>
            <a:r>
              <a:rPr i="1" lang="en" sz="1000">
                <a:solidFill>
                  <a:srgbClr val="666666"/>
                </a:solidFill>
                <a:latin typeface="Calibri"/>
                <a:ea typeface="Calibri"/>
                <a:cs typeface="Calibri"/>
                <a:sym typeface="Calibri"/>
              </a:rPr>
              <a:t>FP = False Positive</a:t>
            </a:r>
            <a:endParaRPr i="1" sz="1000">
              <a:solidFill>
                <a:srgbClr val="666666"/>
              </a:solidFill>
              <a:latin typeface="Calibri"/>
              <a:ea typeface="Calibri"/>
              <a:cs typeface="Calibri"/>
              <a:sym typeface="Calibri"/>
            </a:endParaRPr>
          </a:p>
        </p:txBody>
      </p:sp>
      <p:sp>
        <p:nvSpPr>
          <p:cNvPr id="372" name="Google Shape;372;p25"/>
          <p:cNvSpPr txBox="1"/>
          <p:nvPr/>
        </p:nvSpPr>
        <p:spPr>
          <a:xfrm>
            <a:off x="6099575" y="4382800"/>
            <a:ext cx="1525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rgbClr val="666666"/>
                </a:solidFill>
                <a:latin typeface="Calibri"/>
                <a:ea typeface="Calibri"/>
                <a:cs typeface="Calibri"/>
                <a:sym typeface="Calibri"/>
              </a:rPr>
              <a:t>% of positive cases caught TP/(TP + FN)</a:t>
            </a:r>
            <a:endParaRPr i="1" sz="1000">
              <a:solidFill>
                <a:srgbClr val="666666"/>
              </a:solidFill>
              <a:latin typeface="Calibri"/>
              <a:ea typeface="Calibri"/>
              <a:cs typeface="Calibri"/>
              <a:sym typeface="Calibri"/>
            </a:endParaRPr>
          </a:p>
        </p:txBody>
      </p:sp>
      <p:sp>
        <p:nvSpPr>
          <p:cNvPr id="373" name="Google Shape;373;p25"/>
          <p:cNvSpPr txBox="1"/>
          <p:nvPr/>
        </p:nvSpPr>
        <p:spPr>
          <a:xfrm>
            <a:off x="7523975" y="4128825"/>
            <a:ext cx="1687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rgbClr val="666666"/>
                </a:solidFill>
                <a:latin typeface="Calibri"/>
                <a:ea typeface="Calibri"/>
                <a:cs typeface="Calibri"/>
                <a:sym typeface="Calibri"/>
              </a:rPr>
              <a:t>% positive predictions correct</a:t>
            </a:r>
            <a:endParaRPr i="1" sz="1000">
              <a:solidFill>
                <a:srgbClr val="666666"/>
              </a:solidFill>
              <a:latin typeface="Calibri"/>
              <a:ea typeface="Calibri"/>
              <a:cs typeface="Calibri"/>
              <a:sym typeface="Calibri"/>
            </a:endParaRPr>
          </a:p>
          <a:p>
            <a:pPr indent="0" lvl="0" marL="0" rtl="0" algn="ctr">
              <a:spcBef>
                <a:spcPts val="0"/>
              </a:spcBef>
              <a:spcAft>
                <a:spcPts val="0"/>
              </a:spcAft>
              <a:buNone/>
            </a:pPr>
            <a:r>
              <a:rPr i="1" lang="en" sz="1000">
                <a:solidFill>
                  <a:srgbClr val="666666"/>
                </a:solidFill>
                <a:latin typeface="Calibri"/>
                <a:ea typeface="Calibri"/>
                <a:cs typeface="Calibri"/>
                <a:sym typeface="Calibri"/>
              </a:rPr>
              <a:t>2*(Recall*Precision)/</a:t>
            </a:r>
            <a:endParaRPr i="1" sz="1000">
              <a:solidFill>
                <a:srgbClr val="666666"/>
              </a:solidFill>
              <a:latin typeface="Calibri"/>
              <a:ea typeface="Calibri"/>
              <a:cs typeface="Calibri"/>
              <a:sym typeface="Calibri"/>
            </a:endParaRPr>
          </a:p>
          <a:p>
            <a:pPr indent="0" lvl="0" marL="0" rtl="0" algn="ctr">
              <a:spcBef>
                <a:spcPts val="0"/>
              </a:spcBef>
              <a:spcAft>
                <a:spcPts val="0"/>
              </a:spcAft>
              <a:buNone/>
            </a:pPr>
            <a:r>
              <a:rPr i="1" lang="en" sz="1000">
                <a:solidFill>
                  <a:srgbClr val="666666"/>
                </a:solidFill>
                <a:latin typeface="Calibri"/>
                <a:ea typeface="Calibri"/>
                <a:cs typeface="Calibri"/>
                <a:sym typeface="Calibri"/>
              </a:rPr>
              <a:t>(Recall + Precision)</a:t>
            </a:r>
            <a:endParaRPr i="1" sz="1000">
              <a:solidFill>
                <a:srgbClr val="666666"/>
              </a:solidFill>
              <a:latin typeface="Calibri"/>
              <a:ea typeface="Calibri"/>
              <a:cs typeface="Calibri"/>
              <a:sym typeface="Calibri"/>
            </a:endParaRPr>
          </a:p>
        </p:txBody>
      </p:sp>
      <p:cxnSp>
        <p:nvCxnSpPr>
          <p:cNvPr id="374" name="Google Shape;374;p25"/>
          <p:cNvCxnSpPr/>
          <p:nvPr/>
        </p:nvCxnSpPr>
        <p:spPr>
          <a:xfrm flipH="1" rot="10800000">
            <a:off x="5869275" y="3856100"/>
            <a:ext cx="542700" cy="366000"/>
          </a:xfrm>
          <a:prstGeom prst="straightConnector1">
            <a:avLst/>
          </a:prstGeom>
          <a:noFill/>
          <a:ln cap="flat" cmpd="sng" w="9525">
            <a:solidFill>
              <a:schemeClr val="dk2"/>
            </a:solidFill>
            <a:prstDash val="solid"/>
            <a:round/>
            <a:headEnd len="med" w="med" type="none"/>
            <a:tailEnd len="med" w="med" type="triangle"/>
          </a:ln>
        </p:spPr>
      </p:cxnSp>
      <p:cxnSp>
        <p:nvCxnSpPr>
          <p:cNvPr id="375" name="Google Shape;375;p25"/>
          <p:cNvCxnSpPr/>
          <p:nvPr/>
        </p:nvCxnSpPr>
        <p:spPr>
          <a:xfrm flipH="1" rot="10800000">
            <a:off x="6986325" y="3982425"/>
            <a:ext cx="189300" cy="435300"/>
          </a:xfrm>
          <a:prstGeom prst="straightConnector1">
            <a:avLst/>
          </a:prstGeom>
          <a:noFill/>
          <a:ln cap="flat" cmpd="sng" w="9525">
            <a:solidFill>
              <a:schemeClr val="dk2"/>
            </a:solidFill>
            <a:prstDash val="solid"/>
            <a:round/>
            <a:headEnd len="med" w="med" type="none"/>
            <a:tailEnd len="med" w="med" type="triangle"/>
          </a:ln>
        </p:spPr>
      </p:cxnSp>
      <p:cxnSp>
        <p:nvCxnSpPr>
          <p:cNvPr id="376" name="Google Shape;376;p25"/>
          <p:cNvCxnSpPr/>
          <p:nvPr/>
        </p:nvCxnSpPr>
        <p:spPr>
          <a:xfrm rot="10800000">
            <a:off x="8147675" y="3931725"/>
            <a:ext cx="107700" cy="260400"/>
          </a:xfrm>
          <a:prstGeom prst="straightConnector1">
            <a:avLst/>
          </a:prstGeom>
          <a:noFill/>
          <a:ln cap="flat" cmpd="sng" w="9525">
            <a:solidFill>
              <a:schemeClr val="dk2"/>
            </a:solidFill>
            <a:prstDash val="solid"/>
            <a:round/>
            <a:headEnd len="med" w="med" type="none"/>
            <a:tailEnd len="med" w="med" type="triangle"/>
          </a:ln>
        </p:spPr>
      </p:cxnSp>
      <p:sp>
        <p:nvSpPr>
          <p:cNvPr id="377" name="Google Shape;377;p25"/>
          <p:cNvSpPr/>
          <p:nvPr/>
        </p:nvSpPr>
        <p:spPr>
          <a:xfrm>
            <a:off x="6323675" y="2417125"/>
            <a:ext cx="1255800" cy="151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5"/>
          <p:cNvSpPr txBox="1"/>
          <p:nvPr/>
        </p:nvSpPr>
        <p:spPr>
          <a:xfrm>
            <a:off x="7537925" y="2323525"/>
            <a:ext cx="165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FF0000"/>
                </a:solidFill>
                <a:latin typeface="Calibri"/>
                <a:ea typeface="Calibri"/>
                <a:cs typeface="Calibri"/>
                <a:sym typeface="Calibri"/>
              </a:rPr>
              <a:t>0.75 minimum target</a:t>
            </a:r>
            <a:endParaRPr i="1" sz="1000">
              <a:solidFill>
                <a:srgbClr val="FF0000"/>
              </a:solidFill>
              <a:latin typeface="Calibri"/>
              <a:ea typeface="Calibri"/>
              <a:cs typeface="Calibri"/>
              <a:sym typeface="Calibri"/>
            </a:endParaRPr>
          </a:p>
        </p:txBody>
      </p:sp>
      <p:pic>
        <p:nvPicPr>
          <p:cNvPr id="379" name="Google Shape;379;p25"/>
          <p:cNvPicPr preferRelativeResize="0"/>
          <p:nvPr/>
        </p:nvPicPr>
        <p:blipFill>
          <a:blip r:embed="rId7">
            <a:alphaModFix/>
          </a:blip>
          <a:stretch>
            <a:fillRect/>
          </a:stretch>
        </p:blipFill>
        <p:spPr>
          <a:xfrm>
            <a:off x="737888" y="3513225"/>
            <a:ext cx="2990241" cy="1262100"/>
          </a:xfrm>
          <a:prstGeom prst="rect">
            <a:avLst/>
          </a:prstGeom>
          <a:noFill/>
          <a:ln>
            <a:noFill/>
          </a:ln>
        </p:spPr>
      </p:pic>
      <p:sp>
        <p:nvSpPr>
          <p:cNvPr id="380" name="Google Shape;380;p25"/>
          <p:cNvSpPr txBox="1"/>
          <p:nvPr/>
        </p:nvSpPr>
        <p:spPr>
          <a:xfrm>
            <a:off x="265050" y="3349550"/>
            <a:ext cx="1440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666666"/>
                </a:solidFill>
                <a:latin typeface="Calibri"/>
                <a:ea typeface="Calibri"/>
                <a:cs typeface="Calibri"/>
                <a:sym typeface="Calibri"/>
              </a:rPr>
              <a:t>Decision Tree Training Process</a:t>
            </a:r>
            <a:endParaRPr b="1" i="1" sz="1200">
              <a:solidFill>
                <a:srgbClr val="666666"/>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6"/>
          <p:cNvSpPr/>
          <p:nvPr/>
        </p:nvSpPr>
        <p:spPr>
          <a:xfrm>
            <a:off x="5642075" y="650025"/>
            <a:ext cx="3471000" cy="4171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6"/>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389" name="Google Shape;389;p26"/>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390" name="Google Shape;390;p26"/>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391" name="Google Shape;391;p26"/>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Summary and Conclusions</a:t>
            </a:r>
            <a:endParaRPr sz="2600">
              <a:solidFill>
                <a:srgbClr val="FFFFFF"/>
              </a:solidFill>
              <a:latin typeface="Calibri"/>
              <a:ea typeface="Calibri"/>
              <a:cs typeface="Calibri"/>
              <a:sym typeface="Calibri"/>
            </a:endParaRPr>
          </a:p>
        </p:txBody>
      </p:sp>
      <p:pic>
        <p:nvPicPr>
          <p:cNvPr id="392" name="Google Shape;392;p26"/>
          <p:cNvPicPr preferRelativeResize="0"/>
          <p:nvPr/>
        </p:nvPicPr>
        <p:blipFill>
          <a:blip r:embed="rId5">
            <a:alphaModFix/>
          </a:blip>
          <a:stretch>
            <a:fillRect/>
          </a:stretch>
        </p:blipFill>
        <p:spPr>
          <a:xfrm>
            <a:off x="6005613" y="2929938"/>
            <a:ext cx="2743914" cy="1858887"/>
          </a:xfrm>
          <a:prstGeom prst="rect">
            <a:avLst/>
          </a:prstGeom>
          <a:noFill/>
          <a:ln>
            <a:noFill/>
          </a:ln>
        </p:spPr>
      </p:pic>
      <p:sp>
        <p:nvSpPr>
          <p:cNvPr id="393" name="Google Shape;393;p26"/>
          <p:cNvSpPr txBox="1"/>
          <p:nvPr/>
        </p:nvSpPr>
        <p:spPr>
          <a:xfrm>
            <a:off x="5679575" y="609275"/>
            <a:ext cx="33960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u="sng">
                <a:solidFill>
                  <a:srgbClr val="666666"/>
                </a:solidFill>
                <a:latin typeface="Calibri"/>
                <a:ea typeface="Calibri"/>
                <a:cs typeface="Calibri"/>
                <a:sym typeface="Calibri"/>
              </a:rPr>
              <a:t>Recommendations for Future Work</a:t>
            </a:r>
            <a:endParaRPr b="1" i="1" sz="1200" u="sng">
              <a:solidFill>
                <a:srgbClr val="666666"/>
              </a:solidFill>
              <a:latin typeface="Calibri"/>
              <a:ea typeface="Calibri"/>
              <a:cs typeface="Calibri"/>
              <a:sym typeface="Calibri"/>
            </a:endParaRPr>
          </a:p>
          <a:p>
            <a:pPr indent="0" lvl="0" marL="0" rtl="0" algn="l">
              <a:spcBef>
                <a:spcPts val="0"/>
              </a:spcBef>
              <a:spcAft>
                <a:spcPts val="0"/>
              </a:spcAft>
              <a:buNone/>
            </a:pPr>
            <a:r>
              <a:t/>
            </a:r>
            <a:endParaRPr b="1" i="1" sz="1200" u="sng">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Explore use of Random Forest as alternate ML model - potential to improve performance?</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Further research to examine potential reasons behind observed trends</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Additional iterative analysis to explore relationships/links between variables</a:t>
            </a:r>
            <a:endParaRPr i="1" sz="1200">
              <a:solidFill>
                <a:srgbClr val="666666"/>
              </a:solidFill>
              <a:latin typeface="Calibri"/>
              <a:ea typeface="Calibri"/>
              <a:cs typeface="Calibri"/>
              <a:sym typeface="Calibri"/>
            </a:endParaRPr>
          </a:p>
        </p:txBody>
      </p:sp>
      <p:sp>
        <p:nvSpPr>
          <p:cNvPr id="394" name="Google Shape;394;p26"/>
          <p:cNvSpPr txBox="1"/>
          <p:nvPr/>
        </p:nvSpPr>
        <p:spPr>
          <a:xfrm>
            <a:off x="113600" y="693350"/>
            <a:ext cx="54213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666666"/>
                </a:solidFill>
                <a:latin typeface="Calibri"/>
                <a:ea typeface="Calibri"/>
                <a:cs typeface="Calibri"/>
                <a:sym typeface="Calibri"/>
              </a:rPr>
              <a:t>Machine Learning Model Performance</a:t>
            </a:r>
            <a:endParaRPr b="1"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b="1" i="1"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Decision Tree ML model is able to predict adoption outcome (78%) above minimum target accuracy threshold (&gt;75%)</a:t>
            </a:r>
            <a:endParaRPr i="1" sz="1200">
              <a:solidFill>
                <a:srgbClr val="666666"/>
              </a:solidFill>
              <a:latin typeface="Calibri"/>
              <a:ea typeface="Calibri"/>
              <a:cs typeface="Calibri"/>
              <a:sym typeface="Calibri"/>
            </a:endParaRPr>
          </a:p>
          <a:p>
            <a:pPr indent="-304800" lvl="1" marL="9144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Suggests variables </a:t>
            </a:r>
            <a:r>
              <a:rPr i="1" lang="en" sz="1200" u="sng">
                <a:solidFill>
                  <a:srgbClr val="666666"/>
                </a:solidFill>
                <a:latin typeface="Calibri"/>
                <a:ea typeface="Calibri"/>
                <a:cs typeface="Calibri"/>
                <a:sym typeface="Calibri"/>
              </a:rPr>
              <a:t>can</a:t>
            </a:r>
            <a:r>
              <a:rPr i="1" lang="en" sz="1200">
                <a:solidFill>
                  <a:srgbClr val="666666"/>
                </a:solidFill>
                <a:latin typeface="Calibri"/>
                <a:ea typeface="Calibri"/>
                <a:cs typeface="Calibri"/>
                <a:sym typeface="Calibri"/>
              </a:rPr>
              <a:t> indicate adoption outcome</a:t>
            </a:r>
            <a:endParaRPr i="1" sz="1200">
              <a:solidFill>
                <a:srgbClr val="666666"/>
              </a:solidFill>
              <a:latin typeface="Calibri"/>
              <a:ea typeface="Calibri"/>
              <a:cs typeface="Calibri"/>
              <a:sym typeface="Calibri"/>
            </a:endParaRPr>
          </a:p>
          <a:p>
            <a:pPr indent="-304800" lvl="1" marL="9144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But, performance likely limited by current dataset/model</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rPr b="1" i="1" lang="en" sz="1200">
                <a:solidFill>
                  <a:srgbClr val="666666"/>
                </a:solidFill>
                <a:latin typeface="Calibri"/>
                <a:ea typeface="Calibri"/>
                <a:cs typeface="Calibri"/>
                <a:sym typeface="Calibri"/>
              </a:rPr>
              <a:t>Key Exploratory Analysis Findings</a:t>
            </a:r>
            <a:endParaRPr b="1"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b="1" i="1"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Majority of animals receive an “outcome” within 1-2 months </a:t>
            </a:r>
            <a:endParaRPr i="1"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Majority of adoptions occur at the weekends and in summer months (except December - animals as xmas gifts?)</a:t>
            </a:r>
            <a:endParaRPr i="1"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Most animals are returned to owner at the start of the week and in winter months (particularly March - also xmas link?)</a:t>
            </a:r>
            <a:endParaRPr i="1"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Most animals adopted or transferred are under 2 years old, older animals are just as likely to be returned to owner as adopted</a:t>
            </a:r>
            <a:endParaRPr i="1"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Older animals spend less time in the shelter due to a combination of different factors/outcomes</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a:solidFill>
                <a:srgbClr val="666666"/>
              </a:solidFill>
              <a:latin typeface="Calibri"/>
              <a:ea typeface="Calibri"/>
              <a:cs typeface="Calibri"/>
              <a:sym typeface="Calibri"/>
            </a:endParaRPr>
          </a:p>
          <a:p>
            <a:pPr indent="0" lvl="0" marL="457200" rtl="0" algn="l">
              <a:spcBef>
                <a:spcPts val="0"/>
              </a:spcBef>
              <a:spcAft>
                <a:spcPts val="0"/>
              </a:spcAft>
              <a:buNone/>
            </a:pPr>
            <a:r>
              <a:t/>
            </a:r>
            <a:endParaRPr i="1">
              <a:solidFill>
                <a:srgbClr val="666666"/>
              </a:solidFill>
              <a:latin typeface="Calibri"/>
              <a:ea typeface="Calibri"/>
              <a:cs typeface="Calibri"/>
              <a:sym typeface="Calibri"/>
            </a:endParaRPr>
          </a:p>
        </p:txBody>
      </p:sp>
      <p:sp>
        <p:nvSpPr>
          <p:cNvPr id="395" name="Google Shape;395;p26"/>
          <p:cNvSpPr txBox="1"/>
          <p:nvPr/>
        </p:nvSpPr>
        <p:spPr>
          <a:xfrm>
            <a:off x="7754050" y="2761075"/>
            <a:ext cx="12978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sz="800">
                <a:latin typeface="Calibri"/>
                <a:ea typeface="Calibri"/>
                <a:cs typeface="Calibri"/>
                <a:sym typeface="Calibri"/>
              </a:rPr>
              <a:t>Random Forest model </a:t>
            </a:r>
            <a:endParaRPr b="1" i="1" sz="800">
              <a:latin typeface="Calibri"/>
              <a:ea typeface="Calibri"/>
              <a:cs typeface="Calibri"/>
              <a:sym typeface="Calibri"/>
            </a:endParaRPr>
          </a:p>
          <a:p>
            <a:pPr indent="0" lvl="0" marL="0" rtl="0" algn="r">
              <a:spcBef>
                <a:spcPts val="0"/>
              </a:spcBef>
              <a:spcAft>
                <a:spcPts val="0"/>
              </a:spcAft>
              <a:buNone/>
            </a:pPr>
            <a:r>
              <a:rPr i="1" lang="en" sz="800">
                <a:latin typeface="Calibri"/>
                <a:ea typeface="Calibri"/>
                <a:cs typeface="Calibri"/>
                <a:sym typeface="Calibri"/>
              </a:rPr>
              <a:t>- c</a:t>
            </a:r>
            <a:r>
              <a:rPr i="1" lang="en" sz="800">
                <a:latin typeface="Calibri"/>
                <a:ea typeface="Calibri"/>
                <a:cs typeface="Calibri"/>
                <a:sym typeface="Calibri"/>
              </a:rPr>
              <a:t>ombine m</a:t>
            </a:r>
            <a:r>
              <a:rPr i="1" lang="en" sz="800">
                <a:latin typeface="Calibri"/>
                <a:ea typeface="Calibri"/>
                <a:cs typeface="Calibri"/>
                <a:sym typeface="Calibri"/>
              </a:rPr>
              <a:t>ultiple decision trees</a:t>
            </a:r>
            <a:endParaRPr i="1" sz="8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7"/>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403" name="Google Shape;403;p27"/>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404" name="Google Shape;404;p27"/>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405" name="Google Shape;405;p27"/>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600">
              <a:solidFill>
                <a:srgbClr val="FFFFFF"/>
              </a:solidFill>
              <a:latin typeface="Calibri"/>
              <a:ea typeface="Calibri"/>
              <a:cs typeface="Calibri"/>
              <a:sym typeface="Calibri"/>
            </a:endParaRPr>
          </a:p>
        </p:txBody>
      </p:sp>
      <p:sp>
        <p:nvSpPr>
          <p:cNvPr id="406" name="Google Shape;406;p27"/>
          <p:cNvSpPr txBox="1"/>
          <p:nvPr/>
        </p:nvSpPr>
        <p:spPr>
          <a:xfrm>
            <a:off x="3777600" y="2253025"/>
            <a:ext cx="5276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Backup</a:t>
            </a:r>
            <a:endParaRPr sz="2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8"/>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8"/>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414" name="Google Shape;414;p28"/>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415" name="Google Shape;415;p28"/>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416" name="Google Shape;416;p28"/>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Study Overview</a:t>
            </a:r>
            <a:endParaRPr sz="2600">
              <a:solidFill>
                <a:srgbClr val="FFFFFF"/>
              </a:solidFill>
              <a:latin typeface="Calibri"/>
              <a:ea typeface="Calibri"/>
              <a:cs typeface="Calibri"/>
              <a:sym typeface="Calibri"/>
            </a:endParaRPr>
          </a:p>
        </p:txBody>
      </p:sp>
      <p:sp>
        <p:nvSpPr>
          <p:cNvPr id="417" name="Google Shape;417;p28"/>
          <p:cNvSpPr txBox="1"/>
          <p:nvPr/>
        </p:nvSpPr>
        <p:spPr>
          <a:xfrm>
            <a:off x="5642075" y="1126175"/>
            <a:ext cx="33180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666666"/>
                </a:solidFill>
                <a:latin typeface="Calibri"/>
                <a:ea typeface="Calibri"/>
                <a:cs typeface="Calibri"/>
                <a:sym typeface="Calibri"/>
              </a:rPr>
              <a:t>Austin Animal Center (AAC) is one of the largest no-kill animal shelters in the U.S, caring for over 18,000 animals per year</a:t>
            </a:r>
            <a:endParaRPr i="1">
              <a:solidFill>
                <a:srgbClr val="666666"/>
              </a:solidFill>
              <a:latin typeface="Calibri"/>
              <a:ea typeface="Calibri"/>
              <a:cs typeface="Calibri"/>
              <a:sym typeface="Calibri"/>
            </a:endParaRPr>
          </a:p>
          <a:p>
            <a:pPr indent="0" lvl="0" marL="0" rtl="0" algn="l">
              <a:spcBef>
                <a:spcPts val="0"/>
              </a:spcBef>
              <a:spcAft>
                <a:spcPts val="0"/>
              </a:spcAft>
              <a:buNone/>
            </a:pPr>
            <a:r>
              <a:t/>
            </a:r>
            <a:endParaRPr i="1">
              <a:solidFill>
                <a:srgbClr val="666666"/>
              </a:solidFill>
              <a:latin typeface="Calibri"/>
              <a:ea typeface="Calibri"/>
              <a:cs typeface="Calibri"/>
              <a:sym typeface="Calibri"/>
            </a:endParaRPr>
          </a:p>
          <a:p>
            <a:pPr indent="0" lvl="0" marL="0" rtl="0" algn="l">
              <a:spcBef>
                <a:spcPts val="0"/>
              </a:spcBef>
              <a:spcAft>
                <a:spcPts val="0"/>
              </a:spcAft>
              <a:buNone/>
            </a:pPr>
            <a:r>
              <a:t/>
            </a:r>
            <a:endParaRPr i="1">
              <a:solidFill>
                <a:srgbClr val="666666"/>
              </a:solidFill>
              <a:latin typeface="Calibri"/>
              <a:ea typeface="Calibri"/>
              <a:cs typeface="Calibri"/>
              <a:sym typeface="Calibri"/>
            </a:endParaRPr>
          </a:p>
          <a:p>
            <a:pPr indent="0" lvl="0" marL="0" rtl="0" algn="l">
              <a:spcBef>
                <a:spcPts val="0"/>
              </a:spcBef>
              <a:spcAft>
                <a:spcPts val="0"/>
              </a:spcAft>
              <a:buNone/>
            </a:pPr>
            <a:r>
              <a:rPr i="1" lang="en">
                <a:solidFill>
                  <a:srgbClr val="666666"/>
                </a:solidFill>
                <a:latin typeface="Calibri"/>
                <a:ea typeface="Calibri"/>
                <a:cs typeface="Calibri"/>
                <a:sym typeface="Calibri"/>
              </a:rPr>
              <a:t>This study aims to explore which factors most influence adoption outcomes and whether there is a predictable pattern</a:t>
            </a:r>
            <a:endParaRPr i="1">
              <a:solidFill>
                <a:srgbClr val="666666"/>
              </a:solidFill>
              <a:latin typeface="Calibri"/>
              <a:ea typeface="Calibri"/>
              <a:cs typeface="Calibri"/>
              <a:sym typeface="Calibri"/>
            </a:endParaRPr>
          </a:p>
          <a:p>
            <a:pPr indent="0" lvl="0" marL="0" rtl="0" algn="l">
              <a:spcBef>
                <a:spcPts val="0"/>
              </a:spcBef>
              <a:spcAft>
                <a:spcPts val="0"/>
              </a:spcAft>
              <a:buNone/>
            </a:pPr>
            <a:r>
              <a:t/>
            </a:r>
            <a:endParaRPr i="1">
              <a:solidFill>
                <a:srgbClr val="666666"/>
              </a:solidFill>
              <a:latin typeface="Calibri"/>
              <a:ea typeface="Calibri"/>
              <a:cs typeface="Calibri"/>
              <a:sym typeface="Calibri"/>
            </a:endParaRPr>
          </a:p>
          <a:p>
            <a:pPr indent="0" lvl="0" marL="0" rtl="0" algn="l">
              <a:spcBef>
                <a:spcPts val="0"/>
              </a:spcBef>
              <a:spcAft>
                <a:spcPts val="0"/>
              </a:spcAft>
              <a:buNone/>
            </a:pPr>
            <a:r>
              <a:t/>
            </a:r>
            <a:endParaRPr i="1">
              <a:solidFill>
                <a:srgbClr val="666666"/>
              </a:solidFill>
              <a:latin typeface="Calibri"/>
              <a:ea typeface="Calibri"/>
              <a:cs typeface="Calibri"/>
              <a:sym typeface="Calibri"/>
            </a:endParaRPr>
          </a:p>
          <a:p>
            <a:pPr indent="0" lvl="0" marL="0" rtl="0" algn="l">
              <a:spcBef>
                <a:spcPts val="0"/>
              </a:spcBef>
              <a:spcAft>
                <a:spcPts val="0"/>
              </a:spcAft>
              <a:buNone/>
            </a:pPr>
            <a:r>
              <a:rPr i="1" lang="en">
                <a:solidFill>
                  <a:srgbClr val="666666"/>
                </a:solidFill>
                <a:latin typeface="Calibri"/>
                <a:ea typeface="Calibri"/>
                <a:cs typeface="Calibri"/>
                <a:sym typeface="Calibri"/>
              </a:rPr>
              <a:t>Through a supervised machine learning model, the goal is to attempt to predict adoption outcome for animals based on multiple criteria</a:t>
            </a:r>
            <a:endParaRPr i="1">
              <a:solidFill>
                <a:srgbClr val="666666"/>
              </a:solidFill>
              <a:latin typeface="Calibri"/>
              <a:ea typeface="Calibri"/>
              <a:cs typeface="Calibri"/>
              <a:sym typeface="Calibri"/>
            </a:endParaRPr>
          </a:p>
        </p:txBody>
      </p:sp>
      <p:pic>
        <p:nvPicPr>
          <p:cNvPr id="418" name="Google Shape;418;p28"/>
          <p:cNvPicPr preferRelativeResize="0"/>
          <p:nvPr/>
        </p:nvPicPr>
        <p:blipFill>
          <a:blip r:embed="rId5">
            <a:alphaModFix/>
          </a:blip>
          <a:stretch>
            <a:fillRect/>
          </a:stretch>
        </p:blipFill>
        <p:spPr>
          <a:xfrm>
            <a:off x="544675" y="1090402"/>
            <a:ext cx="4824600" cy="3214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29"/>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9"/>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9"/>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426" name="Google Shape;426;p29"/>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427" name="Google Shape;427;p29"/>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428" name="Google Shape;428;p29"/>
          <p:cNvSpPr txBox="1"/>
          <p:nvPr/>
        </p:nvSpPr>
        <p:spPr>
          <a:xfrm>
            <a:off x="146075" y="42675"/>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Intake vs. Outcome Overview</a:t>
            </a:r>
            <a:endParaRPr sz="2600">
              <a:solidFill>
                <a:srgbClr val="FFFFFF"/>
              </a:solidFill>
              <a:latin typeface="Calibri"/>
              <a:ea typeface="Calibri"/>
              <a:cs typeface="Calibri"/>
              <a:sym typeface="Calibri"/>
            </a:endParaRPr>
          </a:p>
        </p:txBody>
      </p:sp>
      <p:pic>
        <p:nvPicPr>
          <p:cNvPr id="429" name="Google Shape;429;p29"/>
          <p:cNvPicPr preferRelativeResize="0"/>
          <p:nvPr/>
        </p:nvPicPr>
        <p:blipFill>
          <a:blip r:embed="rId5">
            <a:alphaModFix/>
          </a:blip>
          <a:stretch>
            <a:fillRect/>
          </a:stretch>
        </p:blipFill>
        <p:spPr>
          <a:xfrm>
            <a:off x="0" y="1042800"/>
            <a:ext cx="5889699" cy="3143118"/>
          </a:xfrm>
          <a:prstGeom prst="rect">
            <a:avLst/>
          </a:prstGeom>
          <a:noFill/>
          <a:ln>
            <a:noFill/>
          </a:ln>
        </p:spPr>
      </p:pic>
      <p:pic>
        <p:nvPicPr>
          <p:cNvPr id="430" name="Google Shape;430;p29"/>
          <p:cNvPicPr preferRelativeResize="0"/>
          <p:nvPr/>
        </p:nvPicPr>
        <p:blipFill>
          <a:blip r:embed="rId6">
            <a:alphaModFix/>
          </a:blip>
          <a:stretch>
            <a:fillRect/>
          </a:stretch>
        </p:blipFill>
        <p:spPr>
          <a:xfrm>
            <a:off x="5889700" y="1506750"/>
            <a:ext cx="3254299" cy="2319374"/>
          </a:xfrm>
          <a:prstGeom prst="rect">
            <a:avLst/>
          </a:prstGeom>
          <a:noFill/>
          <a:ln>
            <a:noFill/>
          </a:ln>
        </p:spPr>
      </p:pic>
      <p:pic>
        <p:nvPicPr>
          <p:cNvPr id="431" name="Google Shape;431;p29"/>
          <p:cNvPicPr preferRelativeResize="0"/>
          <p:nvPr/>
        </p:nvPicPr>
        <p:blipFill>
          <a:blip r:embed="rId7">
            <a:alphaModFix/>
          </a:blip>
          <a:stretch>
            <a:fillRect/>
          </a:stretch>
        </p:blipFill>
        <p:spPr>
          <a:xfrm>
            <a:off x="8457725" y="1757093"/>
            <a:ext cx="562670" cy="38468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0"/>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0"/>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0"/>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439" name="Google Shape;439;p30"/>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440" name="Google Shape;440;p30"/>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441" name="Google Shape;441;p30"/>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Exploratory Analysis - Animal Age Trends</a:t>
            </a:r>
            <a:endParaRPr sz="2600">
              <a:solidFill>
                <a:srgbClr val="FFFFFF"/>
              </a:solidFill>
              <a:latin typeface="Calibri"/>
              <a:ea typeface="Calibri"/>
              <a:cs typeface="Calibri"/>
              <a:sym typeface="Calibri"/>
            </a:endParaRPr>
          </a:p>
        </p:txBody>
      </p:sp>
      <p:pic>
        <p:nvPicPr>
          <p:cNvPr id="442" name="Google Shape;442;p30"/>
          <p:cNvPicPr preferRelativeResize="0"/>
          <p:nvPr/>
        </p:nvPicPr>
        <p:blipFill>
          <a:blip r:embed="rId5">
            <a:alphaModFix/>
          </a:blip>
          <a:stretch>
            <a:fillRect/>
          </a:stretch>
        </p:blipFill>
        <p:spPr>
          <a:xfrm>
            <a:off x="4293888" y="722138"/>
            <a:ext cx="3521870" cy="1971325"/>
          </a:xfrm>
          <a:prstGeom prst="rect">
            <a:avLst/>
          </a:prstGeom>
          <a:noFill/>
          <a:ln>
            <a:noFill/>
          </a:ln>
        </p:spPr>
      </p:pic>
      <p:pic>
        <p:nvPicPr>
          <p:cNvPr id="443" name="Google Shape;443;p30"/>
          <p:cNvPicPr preferRelativeResize="0"/>
          <p:nvPr/>
        </p:nvPicPr>
        <p:blipFill>
          <a:blip r:embed="rId6">
            <a:alphaModFix/>
          </a:blip>
          <a:stretch>
            <a:fillRect/>
          </a:stretch>
        </p:blipFill>
        <p:spPr>
          <a:xfrm>
            <a:off x="4229950" y="2778656"/>
            <a:ext cx="3585800" cy="2016657"/>
          </a:xfrm>
          <a:prstGeom prst="rect">
            <a:avLst/>
          </a:prstGeom>
          <a:noFill/>
          <a:ln>
            <a:noFill/>
          </a:ln>
        </p:spPr>
      </p:pic>
      <p:sp>
        <p:nvSpPr>
          <p:cNvPr id="444" name="Google Shape;444;p30"/>
          <p:cNvSpPr txBox="1"/>
          <p:nvPr/>
        </p:nvSpPr>
        <p:spPr>
          <a:xfrm>
            <a:off x="2882775" y="2822275"/>
            <a:ext cx="1065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On average dogs are older than other animals upon intake probably  due to their longer lifespan</a:t>
            </a:r>
            <a:endParaRPr i="1" sz="1200">
              <a:solidFill>
                <a:srgbClr val="666666"/>
              </a:solidFill>
              <a:latin typeface="Calibri"/>
              <a:ea typeface="Calibri"/>
              <a:cs typeface="Calibri"/>
              <a:sym typeface="Calibri"/>
            </a:endParaRPr>
          </a:p>
        </p:txBody>
      </p:sp>
      <p:sp>
        <p:nvSpPr>
          <p:cNvPr id="445" name="Google Shape;445;p30"/>
          <p:cNvSpPr txBox="1"/>
          <p:nvPr/>
        </p:nvSpPr>
        <p:spPr>
          <a:xfrm>
            <a:off x="7927000" y="1839363"/>
            <a:ext cx="11880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Unsurprisingly the the average age on intake condition is highest for animals </a:t>
            </a:r>
            <a:r>
              <a:rPr i="1" lang="en" sz="1200">
                <a:solidFill>
                  <a:srgbClr val="666666"/>
                </a:solidFill>
                <a:latin typeface="Calibri"/>
                <a:ea typeface="Calibri"/>
                <a:cs typeface="Calibri"/>
                <a:sym typeface="Calibri"/>
              </a:rPr>
              <a:t>classified</a:t>
            </a:r>
            <a:r>
              <a:rPr i="1" lang="en" sz="1200">
                <a:solidFill>
                  <a:srgbClr val="666666"/>
                </a:solidFill>
                <a:latin typeface="Calibri"/>
                <a:ea typeface="Calibri"/>
                <a:cs typeface="Calibri"/>
                <a:sym typeface="Calibri"/>
              </a:rPr>
              <a:t> as ‘aged’, other conditions are more or less even by comparison</a:t>
            </a:r>
            <a:endParaRPr i="1" sz="1200">
              <a:solidFill>
                <a:srgbClr val="666666"/>
              </a:solidFill>
              <a:latin typeface="Calibri"/>
              <a:ea typeface="Calibri"/>
              <a:cs typeface="Calibri"/>
              <a:sym typeface="Calibri"/>
            </a:endParaRPr>
          </a:p>
        </p:txBody>
      </p:sp>
      <p:pic>
        <p:nvPicPr>
          <p:cNvPr id="446" name="Google Shape;446;p30"/>
          <p:cNvPicPr preferRelativeResize="0"/>
          <p:nvPr/>
        </p:nvPicPr>
        <p:blipFill rotWithShape="1">
          <a:blip r:embed="rId7">
            <a:alphaModFix/>
          </a:blip>
          <a:srcRect b="0" l="0" r="27776" t="0"/>
          <a:stretch/>
        </p:blipFill>
        <p:spPr>
          <a:xfrm>
            <a:off x="211675" y="566600"/>
            <a:ext cx="3201253" cy="2212051"/>
          </a:xfrm>
          <a:prstGeom prst="rect">
            <a:avLst/>
          </a:prstGeom>
          <a:noFill/>
          <a:ln>
            <a:noFill/>
          </a:ln>
        </p:spPr>
      </p:pic>
      <p:pic>
        <p:nvPicPr>
          <p:cNvPr id="447" name="Google Shape;447;p30"/>
          <p:cNvPicPr preferRelativeResize="0"/>
          <p:nvPr/>
        </p:nvPicPr>
        <p:blipFill>
          <a:blip r:embed="rId8">
            <a:alphaModFix/>
          </a:blip>
          <a:stretch>
            <a:fillRect/>
          </a:stretch>
        </p:blipFill>
        <p:spPr>
          <a:xfrm>
            <a:off x="2970125" y="1234700"/>
            <a:ext cx="841300" cy="1048575"/>
          </a:xfrm>
          <a:prstGeom prst="rect">
            <a:avLst/>
          </a:prstGeom>
          <a:noFill/>
          <a:ln>
            <a:noFill/>
          </a:ln>
        </p:spPr>
      </p:pic>
      <p:pic>
        <p:nvPicPr>
          <p:cNvPr id="448" name="Google Shape;448;p30"/>
          <p:cNvPicPr preferRelativeResize="0"/>
          <p:nvPr/>
        </p:nvPicPr>
        <p:blipFill>
          <a:blip r:embed="rId9">
            <a:alphaModFix/>
          </a:blip>
          <a:stretch>
            <a:fillRect/>
          </a:stretch>
        </p:blipFill>
        <p:spPr>
          <a:xfrm>
            <a:off x="378175" y="2822276"/>
            <a:ext cx="2271613" cy="1791950"/>
          </a:xfrm>
          <a:prstGeom prst="rect">
            <a:avLst/>
          </a:prstGeom>
          <a:noFill/>
          <a:ln>
            <a:noFill/>
          </a:ln>
        </p:spPr>
      </p:pic>
      <p:sp>
        <p:nvSpPr>
          <p:cNvPr id="449" name="Google Shape;449;p30"/>
          <p:cNvSpPr txBox="1"/>
          <p:nvPr/>
        </p:nvSpPr>
        <p:spPr>
          <a:xfrm>
            <a:off x="1756575" y="823250"/>
            <a:ext cx="1126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Most animals adopted or transferred are under 2 years old, older animals are just as likely to be returned to owner as adopted</a:t>
            </a:r>
            <a:endParaRPr i="1" sz="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1"/>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1"/>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1"/>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457" name="Google Shape;457;p31"/>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458" name="Google Shape;458;p31"/>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459" name="Google Shape;459;p31"/>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Exploratory Analysis - Intake Date/time Trends </a:t>
            </a:r>
            <a:endParaRPr sz="2600">
              <a:solidFill>
                <a:srgbClr val="FFFFFF"/>
              </a:solidFill>
              <a:latin typeface="Calibri"/>
              <a:ea typeface="Calibri"/>
              <a:cs typeface="Calibri"/>
              <a:sym typeface="Calibri"/>
            </a:endParaRPr>
          </a:p>
        </p:txBody>
      </p:sp>
      <p:pic>
        <p:nvPicPr>
          <p:cNvPr id="460" name="Google Shape;460;p31"/>
          <p:cNvPicPr preferRelativeResize="0"/>
          <p:nvPr/>
        </p:nvPicPr>
        <p:blipFill>
          <a:blip r:embed="rId5">
            <a:alphaModFix/>
          </a:blip>
          <a:stretch>
            <a:fillRect/>
          </a:stretch>
        </p:blipFill>
        <p:spPr>
          <a:xfrm>
            <a:off x="218725" y="819875"/>
            <a:ext cx="4131051" cy="2559725"/>
          </a:xfrm>
          <a:prstGeom prst="rect">
            <a:avLst/>
          </a:prstGeom>
          <a:noFill/>
          <a:ln>
            <a:noFill/>
          </a:ln>
        </p:spPr>
      </p:pic>
      <p:pic>
        <p:nvPicPr>
          <p:cNvPr id="461" name="Google Shape;461;p31"/>
          <p:cNvPicPr preferRelativeResize="0"/>
          <p:nvPr/>
        </p:nvPicPr>
        <p:blipFill>
          <a:blip r:embed="rId6">
            <a:alphaModFix/>
          </a:blip>
          <a:stretch>
            <a:fillRect/>
          </a:stretch>
        </p:blipFill>
        <p:spPr>
          <a:xfrm>
            <a:off x="4557500" y="819875"/>
            <a:ext cx="4199400" cy="2602075"/>
          </a:xfrm>
          <a:prstGeom prst="rect">
            <a:avLst/>
          </a:prstGeom>
          <a:noFill/>
          <a:ln>
            <a:noFill/>
          </a:ln>
        </p:spPr>
      </p:pic>
      <p:sp>
        <p:nvSpPr>
          <p:cNvPr id="462" name="Google Shape;462;p31"/>
          <p:cNvSpPr txBox="1"/>
          <p:nvPr/>
        </p:nvSpPr>
        <p:spPr>
          <a:xfrm>
            <a:off x="339150" y="3379600"/>
            <a:ext cx="3700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Sunday is </a:t>
            </a:r>
            <a:r>
              <a:rPr i="1" lang="en" sz="1200">
                <a:solidFill>
                  <a:srgbClr val="666666"/>
                </a:solidFill>
                <a:latin typeface="Calibri"/>
                <a:ea typeface="Calibri"/>
                <a:cs typeface="Calibri"/>
                <a:sym typeface="Calibri"/>
              </a:rPr>
              <a:t>the least likely day that an animal will enter the shelter, followed by thursday and friday. Intakes are high at the start of the week from mondays, and also highest on saturdays</a:t>
            </a:r>
            <a:endParaRPr i="1" sz="1200">
              <a:solidFill>
                <a:srgbClr val="666666"/>
              </a:solidFill>
              <a:latin typeface="Calibri"/>
              <a:ea typeface="Calibri"/>
              <a:cs typeface="Calibri"/>
              <a:sym typeface="Calibri"/>
            </a:endParaRPr>
          </a:p>
        </p:txBody>
      </p:sp>
      <p:sp>
        <p:nvSpPr>
          <p:cNvPr id="463" name="Google Shape;463;p31"/>
          <p:cNvSpPr txBox="1"/>
          <p:nvPr/>
        </p:nvSpPr>
        <p:spPr>
          <a:xfrm>
            <a:off x="5028275" y="3421950"/>
            <a:ext cx="3700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Early summer months in may and june see increased intakes counts for animals as well as approaching winter in october</a:t>
            </a:r>
            <a:endParaRPr i="1" sz="1200">
              <a:solidFill>
                <a:srgbClr val="666666"/>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75" name="Google Shape;75;p14"/>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76" name="Google Shape;76;p14"/>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77" name="Google Shape;77;p14"/>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Why Analyze Animal Adoptions Data? </a:t>
            </a:r>
            <a:endParaRPr sz="2600">
              <a:solidFill>
                <a:srgbClr val="FFFFFF"/>
              </a:solidFill>
              <a:latin typeface="Calibri"/>
              <a:ea typeface="Calibri"/>
              <a:cs typeface="Calibri"/>
              <a:sym typeface="Calibri"/>
            </a:endParaRPr>
          </a:p>
        </p:txBody>
      </p:sp>
      <p:sp>
        <p:nvSpPr>
          <p:cNvPr id="78" name="Google Shape;78;p14"/>
          <p:cNvSpPr txBox="1"/>
          <p:nvPr/>
        </p:nvSpPr>
        <p:spPr>
          <a:xfrm>
            <a:off x="152400" y="759563"/>
            <a:ext cx="38805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Potential</a:t>
            </a:r>
            <a:r>
              <a:rPr i="1" lang="en">
                <a:solidFill>
                  <a:srgbClr val="666666"/>
                </a:solidFill>
                <a:latin typeface="Calibri"/>
                <a:ea typeface="Calibri"/>
                <a:cs typeface="Calibri"/>
                <a:sym typeface="Calibri"/>
              </a:rPr>
              <a:t> to uncover useful insights to improve animal welfare in the area (and other regions)</a:t>
            </a:r>
            <a:endParaRPr i="1">
              <a:solidFill>
                <a:srgbClr val="666666"/>
              </a:solidFill>
              <a:latin typeface="Calibri"/>
              <a:ea typeface="Calibri"/>
              <a:cs typeface="Calibri"/>
              <a:sym typeface="Calibri"/>
            </a:endParaRPr>
          </a:p>
          <a:p>
            <a:pPr indent="0" lvl="0" marL="0" rtl="0" algn="l">
              <a:spcBef>
                <a:spcPts val="0"/>
              </a:spcBef>
              <a:spcAft>
                <a:spcPts val="0"/>
              </a:spcAft>
              <a:buNone/>
            </a:pPr>
            <a:r>
              <a:t/>
            </a:r>
            <a:endParaRPr i="1">
              <a:solidFill>
                <a:srgbClr val="666666"/>
              </a:solidFill>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Identify which types of animals may require additional support at shelters</a:t>
            </a:r>
            <a:endParaRPr i="1">
              <a:solidFill>
                <a:srgbClr val="666666"/>
              </a:solidFill>
              <a:latin typeface="Calibri"/>
              <a:ea typeface="Calibri"/>
              <a:cs typeface="Calibri"/>
              <a:sym typeface="Calibri"/>
            </a:endParaRPr>
          </a:p>
          <a:p>
            <a:pPr indent="0" lvl="0" marL="0" rtl="0" algn="l">
              <a:spcBef>
                <a:spcPts val="0"/>
              </a:spcBef>
              <a:spcAft>
                <a:spcPts val="0"/>
              </a:spcAft>
              <a:buNone/>
            </a:pPr>
            <a:r>
              <a:t/>
            </a:r>
            <a:endParaRPr i="1">
              <a:solidFill>
                <a:srgbClr val="666666"/>
              </a:solidFill>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Help prevent negative outcomes for identified high-risk animals</a:t>
            </a:r>
            <a:endParaRPr i="1">
              <a:solidFill>
                <a:srgbClr val="666666"/>
              </a:solidFill>
              <a:latin typeface="Calibri"/>
              <a:ea typeface="Calibri"/>
              <a:cs typeface="Calibri"/>
              <a:sym typeface="Calibri"/>
            </a:endParaRPr>
          </a:p>
          <a:p>
            <a:pPr indent="0" lvl="0" marL="457200" rtl="0" algn="l">
              <a:spcBef>
                <a:spcPts val="0"/>
              </a:spcBef>
              <a:spcAft>
                <a:spcPts val="0"/>
              </a:spcAft>
              <a:buNone/>
            </a:pPr>
            <a:r>
              <a:t/>
            </a:r>
            <a:endParaRPr i="1">
              <a:solidFill>
                <a:srgbClr val="666666"/>
              </a:solidFill>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Assist with shelter resource, housing capacity, and budget planning</a:t>
            </a:r>
            <a:endParaRPr i="1">
              <a:solidFill>
                <a:srgbClr val="666666"/>
              </a:solidFill>
              <a:latin typeface="Calibri"/>
              <a:ea typeface="Calibri"/>
              <a:cs typeface="Calibri"/>
              <a:sym typeface="Calibri"/>
            </a:endParaRPr>
          </a:p>
          <a:p>
            <a:pPr indent="0" lvl="0" marL="457200" rtl="0" algn="l">
              <a:spcBef>
                <a:spcPts val="0"/>
              </a:spcBef>
              <a:spcAft>
                <a:spcPts val="0"/>
              </a:spcAft>
              <a:buNone/>
            </a:pPr>
            <a:r>
              <a:t/>
            </a:r>
            <a:endParaRPr i="1">
              <a:solidFill>
                <a:srgbClr val="666666"/>
              </a:solidFill>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Shelters currently struggling to operate due to Covid-19 social distancing measures</a:t>
            </a:r>
            <a:endParaRPr i="1">
              <a:solidFill>
                <a:srgbClr val="666666"/>
              </a:solidFill>
              <a:latin typeface="Calibri"/>
              <a:ea typeface="Calibri"/>
              <a:cs typeface="Calibri"/>
              <a:sym typeface="Calibri"/>
            </a:endParaRPr>
          </a:p>
          <a:p>
            <a:pPr indent="-317500" lvl="1" marL="9144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Help inspire volunteer involvement in local animal welfare community </a:t>
            </a:r>
            <a:endParaRPr>
              <a:solidFill>
                <a:srgbClr val="666666"/>
              </a:solidFill>
              <a:latin typeface="Calibri"/>
              <a:ea typeface="Calibri"/>
              <a:cs typeface="Calibri"/>
              <a:sym typeface="Calibri"/>
            </a:endParaRPr>
          </a:p>
        </p:txBody>
      </p:sp>
      <p:pic>
        <p:nvPicPr>
          <p:cNvPr id="79" name="Google Shape;79;p14"/>
          <p:cNvPicPr preferRelativeResize="0"/>
          <p:nvPr/>
        </p:nvPicPr>
        <p:blipFill rotWithShape="1">
          <a:blip r:embed="rId5">
            <a:alphaModFix/>
          </a:blip>
          <a:srcRect b="0" l="0" r="12724" t="0"/>
          <a:stretch/>
        </p:blipFill>
        <p:spPr>
          <a:xfrm>
            <a:off x="4307875" y="1157675"/>
            <a:ext cx="4654050" cy="3051875"/>
          </a:xfrm>
          <a:prstGeom prst="rect">
            <a:avLst/>
          </a:prstGeom>
          <a:noFill/>
          <a:ln>
            <a:noFill/>
          </a:ln>
        </p:spPr>
      </p:pic>
      <p:sp>
        <p:nvSpPr>
          <p:cNvPr id="80" name="Google Shape;80;p14"/>
          <p:cNvSpPr/>
          <p:nvPr/>
        </p:nvSpPr>
        <p:spPr>
          <a:xfrm>
            <a:off x="7882425" y="1851950"/>
            <a:ext cx="1114800" cy="213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2"/>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2"/>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2"/>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471" name="Google Shape;471;p32"/>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472" name="Google Shape;472;p32"/>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473" name="Google Shape;473;p32"/>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Exploratory Analysis - Outcome Date/time Trends </a:t>
            </a:r>
            <a:endParaRPr sz="2600">
              <a:solidFill>
                <a:srgbClr val="FFFFFF"/>
              </a:solidFill>
              <a:latin typeface="Calibri"/>
              <a:ea typeface="Calibri"/>
              <a:cs typeface="Calibri"/>
              <a:sym typeface="Calibri"/>
            </a:endParaRPr>
          </a:p>
        </p:txBody>
      </p:sp>
      <p:pic>
        <p:nvPicPr>
          <p:cNvPr id="474" name="Google Shape;474;p32"/>
          <p:cNvPicPr preferRelativeResize="0"/>
          <p:nvPr/>
        </p:nvPicPr>
        <p:blipFill>
          <a:blip r:embed="rId5">
            <a:alphaModFix/>
          </a:blip>
          <a:stretch>
            <a:fillRect/>
          </a:stretch>
        </p:blipFill>
        <p:spPr>
          <a:xfrm>
            <a:off x="6142575" y="646275"/>
            <a:ext cx="2966150" cy="2129350"/>
          </a:xfrm>
          <a:prstGeom prst="rect">
            <a:avLst/>
          </a:prstGeom>
          <a:noFill/>
          <a:ln>
            <a:noFill/>
          </a:ln>
        </p:spPr>
      </p:pic>
      <p:pic>
        <p:nvPicPr>
          <p:cNvPr id="475" name="Google Shape;475;p32"/>
          <p:cNvPicPr preferRelativeResize="0"/>
          <p:nvPr/>
        </p:nvPicPr>
        <p:blipFill>
          <a:blip r:embed="rId6">
            <a:alphaModFix/>
          </a:blip>
          <a:stretch>
            <a:fillRect/>
          </a:stretch>
        </p:blipFill>
        <p:spPr>
          <a:xfrm>
            <a:off x="3148225" y="615938"/>
            <a:ext cx="2966135" cy="2129350"/>
          </a:xfrm>
          <a:prstGeom prst="rect">
            <a:avLst/>
          </a:prstGeom>
          <a:noFill/>
          <a:ln>
            <a:noFill/>
          </a:ln>
        </p:spPr>
      </p:pic>
      <p:pic>
        <p:nvPicPr>
          <p:cNvPr id="476" name="Google Shape;476;p32"/>
          <p:cNvPicPr preferRelativeResize="0"/>
          <p:nvPr/>
        </p:nvPicPr>
        <p:blipFill>
          <a:blip r:embed="rId7">
            <a:alphaModFix/>
          </a:blip>
          <a:stretch>
            <a:fillRect/>
          </a:stretch>
        </p:blipFill>
        <p:spPr>
          <a:xfrm>
            <a:off x="3148213" y="2745275"/>
            <a:ext cx="2966150" cy="2129338"/>
          </a:xfrm>
          <a:prstGeom prst="rect">
            <a:avLst/>
          </a:prstGeom>
          <a:noFill/>
          <a:ln>
            <a:noFill/>
          </a:ln>
        </p:spPr>
      </p:pic>
      <p:pic>
        <p:nvPicPr>
          <p:cNvPr id="477" name="Google Shape;477;p32"/>
          <p:cNvPicPr preferRelativeResize="0"/>
          <p:nvPr/>
        </p:nvPicPr>
        <p:blipFill>
          <a:blip r:embed="rId8">
            <a:alphaModFix/>
          </a:blip>
          <a:stretch>
            <a:fillRect/>
          </a:stretch>
        </p:blipFill>
        <p:spPr>
          <a:xfrm>
            <a:off x="218050" y="681550"/>
            <a:ext cx="2788326" cy="2268587"/>
          </a:xfrm>
          <a:prstGeom prst="rect">
            <a:avLst/>
          </a:prstGeom>
          <a:noFill/>
          <a:ln>
            <a:noFill/>
          </a:ln>
        </p:spPr>
      </p:pic>
      <p:pic>
        <p:nvPicPr>
          <p:cNvPr id="478" name="Google Shape;478;p32"/>
          <p:cNvPicPr preferRelativeResize="0"/>
          <p:nvPr/>
        </p:nvPicPr>
        <p:blipFill>
          <a:blip r:embed="rId9">
            <a:alphaModFix/>
          </a:blip>
          <a:stretch>
            <a:fillRect/>
          </a:stretch>
        </p:blipFill>
        <p:spPr>
          <a:xfrm>
            <a:off x="303625" y="2745287"/>
            <a:ext cx="2617172" cy="2129325"/>
          </a:xfrm>
          <a:prstGeom prst="rect">
            <a:avLst/>
          </a:prstGeom>
          <a:noFill/>
          <a:ln>
            <a:noFill/>
          </a:ln>
        </p:spPr>
      </p:pic>
      <p:sp>
        <p:nvSpPr>
          <p:cNvPr id="479" name="Google Shape;479;p32"/>
          <p:cNvSpPr txBox="1"/>
          <p:nvPr/>
        </p:nvSpPr>
        <p:spPr>
          <a:xfrm>
            <a:off x="6094625" y="2818400"/>
            <a:ext cx="3014100" cy="2031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Saturday and sunday are most popular days to adopt</a:t>
            </a:r>
            <a:endParaRPr i="1"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Animal returns more likely at start of the week, decreasing throughout</a:t>
            </a:r>
            <a:endParaRPr i="1"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Adoptions most common in the summer, also end of the year (xmas?)</a:t>
            </a:r>
            <a:endParaRPr i="1"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Most animals returned in </a:t>
            </a:r>
            <a:r>
              <a:rPr i="1" lang="en" sz="1200">
                <a:solidFill>
                  <a:srgbClr val="666666"/>
                </a:solidFill>
                <a:latin typeface="Calibri"/>
                <a:ea typeface="Calibri"/>
                <a:cs typeface="Calibri"/>
                <a:sym typeface="Calibri"/>
              </a:rPr>
              <a:t>winter months</a:t>
            </a:r>
            <a:endParaRPr i="1"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Fewer overall ‘outcomes’ in first quarter of the year</a:t>
            </a:r>
            <a:endParaRPr i="1" sz="1200">
              <a:solidFill>
                <a:srgbClr val="666666"/>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3"/>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3"/>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3"/>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487" name="Google Shape;487;p33"/>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488" name="Google Shape;488;p33"/>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489" name="Google Shape;489;p33"/>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Exploratory Analysis - General Insights </a:t>
            </a:r>
            <a:endParaRPr sz="2600">
              <a:solidFill>
                <a:srgbClr val="FFFFFF"/>
              </a:solidFill>
              <a:latin typeface="Calibri"/>
              <a:ea typeface="Calibri"/>
              <a:cs typeface="Calibri"/>
              <a:sym typeface="Calibri"/>
            </a:endParaRPr>
          </a:p>
        </p:txBody>
      </p:sp>
      <p:pic>
        <p:nvPicPr>
          <p:cNvPr id="490" name="Google Shape;490;p33"/>
          <p:cNvPicPr preferRelativeResize="0"/>
          <p:nvPr/>
        </p:nvPicPr>
        <p:blipFill>
          <a:blip r:embed="rId5">
            <a:alphaModFix/>
          </a:blip>
          <a:stretch>
            <a:fillRect/>
          </a:stretch>
        </p:blipFill>
        <p:spPr>
          <a:xfrm>
            <a:off x="0" y="910900"/>
            <a:ext cx="3047041" cy="2227800"/>
          </a:xfrm>
          <a:prstGeom prst="rect">
            <a:avLst/>
          </a:prstGeom>
          <a:noFill/>
          <a:ln>
            <a:noFill/>
          </a:ln>
        </p:spPr>
      </p:pic>
      <p:pic>
        <p:nvPicPr>
          <p:cNvPr id="491" name="Google Shape;491;p33"/>
          <p:cNvPicPr preferRelativeResize="0"/>
          <p:nvPr/>
        </p:nvPicPr>
        <p:blipFill>
          <a:blip r:embed="rId6">
            <a:alphaModFix/>
          </a:blip>
          <a:stretch>
            <a:fillRect/>
          </a:stretch>
        </p:blipFill>
        <p:spPr>
          <a:xfrm>
            <a:off x="3047050" y="943987"/>
            <a:ext cx="3084650" cy="1957225"/>
          </a:xfrm>
          <a:prstGeom prst="rect">
            <a:avLst/>
          </a:prstGeom>
          <a:noFill/>
          <a:ln>
            <a:noFill/>
          </a:ln>
        </p:spPr>
      </p:pic>
      <p:pic>
        <p:nvPicPr>
          <p:cNvPr id="492" name="Google Shape;492;p33"/>
          <p:cNvPicPr preferRelativeResize="0"/>
          <p:nvPr/>
        </p:nvPicPr>
        <p:blipFill>
          <a:blip r:embed="rId7">
            <a:alphaModFix/>
          </a:blip>
          <a:stretch>
            <a:fillRect/>
          </a:stretch>
        </p:blipFill>
        <p:spPr>
          <a:xfrm>
            <a:off x="5954900" y="944000"/>
            <a:ext cx="3153825" cy="2161600"/>
          </a:xfrm>
          <a:prstGeom prst="rect">
            <a:avLst/>
          </a:prstGeom>
          <a:noFill/>
          <a:ln>
            <a:noFill/>
          </a:ln>
        </p:spPr>
      </p:pic>
      <p:sp>
        <p:nvSpPr>
          <p:cNvPr id="493" name="Google Shape;493;p33"/>
          <p:cNvSpPr txBox="1"/>
          <p:nvPr/>
        </p:nvSpPr>
        <p:spPr>
          <a:xfrm>
            <a:off x="191000" y="3210250"/>
            <a:ext cx="3012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Adoption is the most likely outcome for an animal overall by almost a factor of 2-1. However significant numbers are returned to owner or transferred. Other factors make up </a:t>
            </a:r>
            <a:r>
              <a:rPr i="1" lang="en" sz="1200">
                <a:solidFill>
                  <a:srgbClr val="666666"/>
                </a:solidFill>
                <a:latin typeface="Calibri"/>
                <a:ea typeface="Calibri"/>
                <a:cs typeface="Calibri"/>
                <a:sym typeface="Calibri"/>
              </a:rPr>
              <a:t>comparatively</a:t>
            </a:r>
            <a:r>
              <a:rPr i="1" lang="en" sz="1200">
                <a:solidFill>
                  <a:srgbClr val="666666"/>
                </a:solidFill>
                <a:latin typeface="Calibri"/>
                <a:ea typeface="Calibri"/>
                <a:cs typeface="Calibri"/>
                <a:sym typeface="Calibri"/>
              </a:rPr>
              <a:t> smaller proportion of outcomes - may decide to try to group when iterating ml model ?</a:t>
            </a:r>
            <a:endParaRPr i="1" sz="1200">
              <a:solidFill>
                <a:srgbClr val="666666"/>
              </a:solidFill>
              <a:latin typeface="Calibri"/>
              <a:ea typeface="Calibri"/>
              <a:cs typeface="Calibri"/>
              <a:sym typeface="Calibri"/>
            </a:endParaRPr>
          </a:p>
        </p:txBody>
      </p:sp>
      <p:sp>
        <p:nvSpPr>
          <p:cNvPr id="494" name="Google Shape;494;p33"/>
          <p:cNvSpPr txBox="1"/>
          <p:nvPr/>
        </p:nvSpPr>
        <p:spPr>
          <a:xfrm>
            <a:off x="3278525" y="3210250"/>
            <a:ext cx="2888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Cats and miscellaneous other animals  will generally spend the most time in the shelter compared to dogs and birds</a:t>
            </a:r>
            <a:endParaRPr i="1" sz="1200">
              <a:solidFill>
                <a:srgbClr val="666666"/>
              </a:solidFill>
              <a:latin typeface="Calibri"/>
              <a:ea typeface="Calibri"/>
              <a:cs typeface="Calibri"/>
              <a:sym typeface="Calibri"/>
            </a:endParaRPr>
          </a:p>
        </p:txBody>
      </p:sp>
      <p:sp>
        <p:nvSpPr>
          <p:cNvPr id="495" name="Google Shape;495;p33"/>
          <p:cNvSpPr txBox="1"/>
          <p:nvPr/>
        </p:nvSpPr>
        <p:spPr>
          <a:xfrm>
            <a:off x="6241850" y="3263875"/>
            <a:ext cx="2888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Dogs are the most likely animal to be taken in as a stray or surrendered, followed by cats</a:t>
            </a:r>
            <a:endParaRPr i="1" sz="1200">
              <a:solidFill>
                <a:srgbClr val="666666"/>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4"/>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4"/>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4"/>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503" name="Google Shape;503;p34"/>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504" name="Google Shape;504;p34"/>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505" name="Google Shape;505;p34"/>
          <p:cNvSpPr txBox="1"/>
          <p:nvPr/>
        </p:nvSpPr>
        <p:spPr>
          <a:xfrm>
            <a:off x="152400" y="-6450"/>
            <a:ext cx="7803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FFFFFF"/>
                </a:solidFill>
                <a:latin typeface="Calibri"/>
                <a:ea typeface="Calibri"/>
                <a:cs typeface="Calibri"/>
                <a:sym typeface="Calibri"/>
              </a:rPr>
              <a:t>Exploratory Analysis - Adoption Outcomes by Animal Type </a:t>
            </a:r>
            <a:endParaRPr sz="2500">
              <a:solidFill>
                <a:srgbClr val="FFFFFF"/>
              </a:solidFill>
              <a:latin typeface="Calibri"/>
              <a:ea typeface="Calibri"/>
              <a:cs typeface="Calibri"/>
              <a:sym typeface="Calibri"/>
            </a:endParaRPr>
          </a:p>
        </p:txBody>
      </p:sp>
      <p:pic>
        <p:nvPicPr>
          <p:cNvPr id="506" name="Google Shape;506;p34"/>
          <p:cNvPicPr preferRelativeResize="0"/>
          <p:nvPr/>
        </p:nvPicPr>
        <p:blipFill>
          <a:blip r:embed="rId5">
            <a:alphaModFix/>
          </a:blip>
          <a:stretch>
            <a:fillRect/>
          </a:stretch>
        </p:blipFill>
        <p:spPr>
          <a:xfrm>
            <a:off x="836800" y="652987"/>
            <a:ext cx="7636925" cy="4061250"/>
          </a:xfrm>
          <a:prstGeom prst="rect">
            <a:avLst/>
          </a:prstGeom>
          <a:noFill/>
          <a:ln>
            <a:noFill/>
          </a:ln>
        </p:spPr>
      </p:pic>
      <p:sp>
        <p:nvSpPr>
          <p:cNvPr id="507" name="Google Shape;507;p34"/>
          <p:cNvSpPr txBox="1"/>
          <p:nvPr/>
        </p:nvSpPr>
        <p:spPr>
          <a:xfrm>
            <a:off x="1728650" y="1000163"/>
            <a:ext cx="1143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Dogs are the most common animal at the shelter and most likely to be adopted, with many returned to owner or transferred</a:t>
            </a:r>
            <a:endParaRPr i="1" sz="800"/>
          </a:p>
        </p:txBody>
      </p:sp>
      <p:sp>
        <p:nvSpPr>
          <p:cNvPr id="508" name="Google Shape;508;p34"/>
          <p:cNvSpPr txBox="1"/>
          <p:nvPr/>
        </p:nvSpPr>
        <p:spPr>
          <a:xfrm>
            <a:off x="3525000" y="962063"/>
            <a:ext cx="1143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Cats are most likely to be transferred but almost as many are adopted, relatively few returned to owner</a:t>
            </a:r>
            <a:endParaRPr i="1" sz="800"/>
          </a:p>
        </p:txBody>
      </p:sp>
      <p:sp>
        <p:nvSpPr>
          <p:cNvPr id="509" name="Google Shape;509;p34"/>
          <p:cNvSpPr txBox="1"/>
          <p:nvPr/>
        </p:nvSpPr>
        <p:spPr>
          <a:xfrm>
            <a:off x="5377775" y="962063"/>
            <a:ext cx="1143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Miscellaneous other animals are most likely to be euthanized compared to any other outcome</a:t>
            </a:r>
            <a:endParaRPr i="1" sz="800"/>
          </a:p>
        </p:txBody>
      </p:sp>
      <p:sp>
        <p:nvSpPr>
          <p:cNvPr id="510" name="Google Shape;510;p34"/>
          <p:cNvSpPr txBox="1"/>
          <p:nvPr/>
        </p:nvSpPr>
        <p:spPr>
          <a:xfrm>
            <a:off x="7230550" y="1050963"/>
            <a:ext cx="1143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Birds are uncommon at the shelter and a mostly a mix transfer, adopted, and euthanized</a:t>
            </a:r>
            <a:endParaRPr i="1" sz="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5"/>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5"/>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5"/>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518" name="Google Shape;518;p35"/>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519" name="Google Shape;519;p35"/>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520" name="Google Shape;520;p35"/>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Storyboard for Tableau Dashboard Outline</a:t>
            </a:r>
            <a:endParaRPr sz="2600">
              <a:solidFill>
                <a:srgbClr val="FFFFFF"/>
              </a:solidFill>
              <a:latin typeface="Calibri"/>
              <a:ea typeface="Calibri"/>
              <a:cs typeface="Calibri"/>
              <a:sym typeface="Calibri"/>
            </a:endParaRPr>
          </a:p>
        </p:txBody>
      </p:sp>
      <p:sp>
        <p:nvSpPr>
          <p:cNvPr id="521" name="Google Shape;521;p35"/>
          <p:cNvSpPr/>
          <p:nvPr/>
        </p:nvSpPr>
        <p:spPr>
          <a:xfrm>
            <a:off x="952500" y="654613"/>
            <a:ext cx="1141500" cy="226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Selection menu (dropdown or checkbox combo filters for each variable in dataset - controls all relevant  chart displays)</a:t>
            </a:r>
            <a:endParaRPr sz="1100"/>
          </a:p>
        </p:txBody>
      </p:sp>
      <p:sp>
        <p:nvSpPr>
          <p:cNvPr id="522" name="Google Shape;522;p35"/>
          <p:cNvSpPr/>
          <p:nvPr/>
        </p:nvSpPr>
        <p:spPr>
          <a:xfrm>
            <a:off x="76200" y="654613"/>
            <a:ext cx="832500" cy="110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Total animal count</a:t>
            </a:r>
            <a:endParaRPr sz="1100"/>
          </a:p>
        </p:txBody>
      </p:sp>
      <p:sp>
        <p:nvSpPr>
          <p:cNvPr id="523" name="Google Shape;523;p35"/>
          <p:cNvSpPr/>
          <p:nvPr/>
        </p:nvSpPr>
        <p:spPr>
          <a:xfrm>
            <a:off x="76200" y="1818663"/>
            <a:ext cx="832500" cy="110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Total currently selected animal count</a:t>
            </a:r>
            <a:endParaRPr sz="1100"/>
          </a:p>
        </p:txBody>
      </p:sp>
      <p:sp>
        <p:nvSpPr>
          <p:cNvPr id="524" name="Google Shape;524;p35"/>
          <p:cNvSpPr/>
          <p:nvPr/>
        </p:nvSpPr>
        <p:spPr>
          <a:xfrm>
            <a:off x="76200" y="4533238"/>
            <a:ext cx="1103400" cy="31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Data table</a:t>
            </a:r>
            <a:endParaRPr sz="1300"/>
          </a:p>
        </p:txBody>
      </p:sp>
      <p:sp>
        <p:nvSpPr>
          <p:cNvPr id="525" name="Google Shape;525;p35"/>
          <p:cNvSpPr/>
          <p:nvPr/>
        </p:nvSpPr>
        <p:spPr>
          <a:xfrm>
            <a:off x="1237438" y="4533238"/>
            <a:ext cx="5637600" cy="31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Tabs for each individual chart</a:t>
            </a:r>
            <a:endParaRPr/>
          </a:p>
        </p:txBody>
      </p:sp>
      <p:sp>
        <p:nvSpPr>
          <p:cNvPr id="526" name="Google Shape;526;p35"/>
          <p:cNvSpPr/>
          <p:nvPr/>
        </p:nvSpPr>
        <p:spPr>
          <a:xfrm>
            <a:off x="8043425" y="4536700"/>
            <a:ext cx="1065300" cy="31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Story</a:t>
            </a:r>
            <a:endParaRPr/>
          </a:p>
        </p:txBody>
      </p:sp>
      <p:sp>
        <p:nvSpPr>
          <p:cNvPr id="527" name="Google Shape;527;p35"/>
          <p:cNvSpPr/>
          <p:nvPr/>
        </p:nvSpPr>
        <p:spPr>
          <a:xfrm>
            <a:off x="6932863" y="4536700"/>
            <a:ext cx="1065300" cy="3105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Dashboard</a:t>
            </a:r>
            <a:endParaRPr/>
          </a:p>
        </p:txBody>
      </p:sp>
      <p:sp>
        <p:nvSpPr>
          <p:cNvPr id="528" name="Google Shape;528;p35"/>
          <p:cNvSpPr txBox="1"/>
          <p:nvPr/>
        </p:nvSpPr>
        <p:spPr>
          <a:xfrm>
            <a:off x="4137275" y="4524413"/>
            <a:ext cx="284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t>Selectable </a:t>
            </a:r>
            <a:r>
              <a:rPr b="1" i="1" lang="en" sz="900"/>
              <a:t>Tabs in Tableau to further explore</a:t>
            </a:r>
            <a:endParaRPr b="1" i="1" sz="900"/>
          </a:p>
        </p:txBody>
      </p:sp>
      <p:sp>
        <p:nvSpPr>
          <p:cNvPr id="529" name="Google Shape;529;p35"/>
          <p:cNvSpPr/>
          <p:nvPr/>
        </p:nvSpPr>
        <p:spPr>
          <a:xfrm>
            <a:off x="76200" y="2991675"/>
            <a:ext cx="2017800" cy="148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Data table mini-inset (results filter based on selection menu above, searchable/scrollable)</a:t>
            </a:r>
            <a:endParaRPr/>
          </a:p>
        </p:txBody>
      </p:sp>
      <p:sp>
        <p:nvSpPr>
          <p:cNvPr id="530" name="Google Shape;530;p35"/>
          <p:cNvSpPr/>
          <p:nvPr/>
        </p:nvSpPr>
        <p:spPr>
          <a:xfrm>
            <a:off x="3963000" y="1918625"/>
            <a:ext cx="1615500" cy="123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Heat map of outcome type count vs months of the year</a:t>
            </a:r>
            <a:endParaRPr sz="1200"/>
          </a:p>
        </p:txBody>
      </p:sp>
      <p:sp>
        <p:nvSpPr>
          <p:cNvPr id="531" name="Google Shape;531;p35"/>
          <p:cNvSpPr/>
          <p:nvPr/>
        </p:nvSpPr>
        <p:spPr>
          <a:xfrm>
            <a:off x="3944150" y="661900"/>
            <a:ext cx="1615500" cy="11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Heat map of outcome type count vs days of the week</a:t>
            </a:r>
            <a:endParaRPr sz="1200"/>
          </a:p>
        </p:txBody>
      </p:sp>
      <p:sp>
        <p:nvSpPr>
          <p:cNvPr id="532" name="Google Shape;532;p35"/>
          <p:cNvSpPr/>
          <p:nvPr/>
        </p:nvSpPr>
        <p:spPr>
          <a:xfrm>
            <a:off x="5655275" y="1992250"/>
            <a:ext cx="3398400" cy="245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Multiple correlation matrixes/heat maps or linear plots for adoption outcome type count vs each variable (animal type, breed, color, age on intake, age on outcome, sex on intake, sex on outcome)</a:t>
            </a:r>
            <a:endParaRPr/>
          </a:p>
        </p:txBody>
      </p:sp>
      <p:sp>
        <p:nvSpPr>
          <p:cNvPr id="533" name="Google Shape;533;p35"/>
          <p:cNvSpPr txBox="1"/>
          <p:nvPr/>
        </p:nvSpPr>
        <p:spPr>
          <a:xfrm>
            <a:off x="4218913" y="564650"/>
            <a:ext cx="146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solidFill>
                  <a:schemeClr val="dk1"/>
                </a:solidFill>
              </a:rPr>
              <a:t>Temporal impacts on intake and outcome</a:t>
            </a:r>
            <a:endParaRPr b="1" i="1" sz="900">
              <a:solidFill>
                <a:schemeClr val="dk1"/>
              </a:solidFill>
            </a:endParaRPr>
          </a:p>
        </p:txBody>
      </p:sp>
      <p:cxnSp>
        <p:nvCxnSpPr>
          <p:cNvPr id="534" name="Google Shape;534;p35"/>
          <p:cNvCxnSpPr/>
          <p:nvPr/>
        </p:nvCxnSpPr>
        <p:spPr>
          <a:xfrm>
            <a:off x="5655275" y="3221500"/>
            <a:ext cx="3398400" cy="0"/>
          </a:xfrm>
          <a:prstGeom prst="straightConnector1">
            <a:avLst/>
          </a:prstGeom>
          <a:noFill/>
          <a:ln cap="flat" cmpd="sng" w="9525">
            <a:solidFill>
              <a:schemeClr val="dk2"/>
            </a:solidFill>
            <a:prstDash val="solid"/>
            <a:round/>
            <a:headEnd len="med" w="med" type="none"/>
            <a:tailEnd len="med" w="med" type="none"/>
          </a:ln>
        </p:spPr>
      </p:cxnSp>
      <p:cxnSp>
        <p:nvCxnSpPr>
          <p:cNvPr id="535" name="Google Shape;535;p35"/>
          <p:cNvCxnSpPr/>
          <p:nvPr/>
        </p:nvCxnSpPr>
        <p:spPr>
          <a:xfrm>
            <a:off x="6741000" y="2011450"/>
            <a:ext cx="0" cy="2420100"/>
          </a:xfrm>
          <a:prstGeom prst="straightConnector1">
            <a:avLst/>
          </a:prstGeom>
          <a:noFill/>
          <a:ln cap="flat" cmpd="sng" w="9525">
            <a:solidFill>
              <a:schemeClr val="dk2"/>
            </a:solidFill>
            <a:prstDash val="solid"/>
            <a:round/>
            <a:headEnd len="med" w="med" type="none"/>
            <a:tailEnd len="med" w="med" type="none"/>
          </a:ln>
        </p:spPr>
      </p:cxnSp>
      <p:cxnSp>
        <p:nvCxnSpPr>
          <p:cNvPr id="536" name="Google Shape;536;p35"/>
          <p:cNvCxnSpPr/>
          <p:nvPr/>
        </p:nvCxnSpPr>
        <p:spPr>
          <a:xfrm>
            <a:off x="7923475" y="2011450"/>
            <a:ext cx="0" cy="2420100"/>
          </a:xfrm>
          <a:prstGeom prst="straightConnector1">
            <a:avLst/>
          </a:prstGeom>
          <a:noFill/>
          <a:ln cap="flat" cmpd="sng" w="9525">
            <a:solidFill>
              <a:schemeClr val="dk2"/>
            </a:solidFill>
            <a:prstDash val="solid"/>
            <a:round/>
            <a:headEnd len="med" w="med" type="none"/>
            <a:tailEnd len="med" w="med" type="none"/>
          </a:ln>
        </p:spPr>
      </p:cxnSp>
      <p:sp>
        <p:nvSpPr>
          <p:cNvPr id="537" name="Google Shape;537;p35"/>
          <p:cNvSpPr/>
          <p:nvPr/>
        </p:nvSpPr>
        <p:spPr>
          <a:xfrm>
            <a:off x="3944150" y="3221525"/>
            <a:ext cx="1615500" cy="123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Time in shelter vs. count per outcome type (multi-line graph)</a:t>
            </a:r>
            <a:endParaRPr sz="1200"/>
          </a:p>
        </p:txBody>
      </p:sp>
      <p:sp>
        <p:nvSpPr>
          <p:cNvPr id="538" name="Google Shape;538;p35"/>
          <p:cNvSpPr/>
          <p:nvPr/>
        </p:nvSpPr>
        <p:spPr>
          <a:xfrm>
            <a:off x="2144875" y="661900"/>
            <a:ext cx="1748400" cy="11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Pie chart showing counts by outcome type</a:t>
            </a:r>
            <a:endParaRPr/>
          </a:p>
        </p:txBody>
      </p:sp>
      <p:sp>
        <p:nvSpPr>
          <p:cNvPr id="539" name="Google Shape;539;p35"/>
          <p:cNvSpPr/>
          <p:nvPr/>
        </p:nvSpPr>
        <p:spPr>
          <a:xfrm>
            <a:off x="2137800" y="1913000"/>
            <a:ext cx="1748400" cy="123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Animal type intake count part-to-whole chart</a:t>
            </a:r>
            <a:endParaRPr/>
          </a:p>
        </p:txBody>
      </p:sp>
      <p:sp>
        <p:nvSpPr>
          <p:cNvPr id="540" name="Google Shape;540;p35"/>
          <p:cNvSpPr/>
          <p:nvPr/>
        </p:nvSpPr>
        <p:spPr>
          <a:xfrm>
            <a:off x="5650075" y="665750"/>
            <a:ext cx="1666500" cy="123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Age upon intake vs. count per outcome type (multi-line graph)</a:t>
            </a:r>
            <a:endParaRPr sz="1300"/>
          </a:p>
        </p:txBody>
      </p:sp>
      <p:sp>
        <p:nvSpPr>
          <p:cNvPr id="541" name="Google Shape;541;p35"/>
          <p:cNvSpPr/>
          <p:nvPr/>
        </p:nvSpPr>
        <p:spPr>
          <a:xfrm>
            <a:off x="7371625" y="665750"/>
            <a:ext cx="1682100" cy="123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Age upon outcome vs. count per outcome type (multi-line graph)</a:t>
            </a:r>
            <a:endParaRPr sz="1300"/>
          </a:p>
        </p:txBody>
      </p:sp>
      <p:sp>
        <p:nvSpPr>
          <p:cNvPr id="542" name="Google Shape;542;p35"/>
          <p:cNvSpPr/>
          <p:nvPr/>
        </p:nvSpPr>
        <p:spPr>
          <a:xfrm>
            <a:off x="2144875" y="3223125"/>
            <a:ext cx="1748400" cy="123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Animal type vs. time in shelter bar chart</a:t>
            </a:r>
            <a:endParaRPr/>
          </a:p>
        </p:txBody>
      </p:sp>
      <p:sp>
        <p:nvSpPr>
          <p:cNvPr id="543" name="Google Shape;543;p35"/>
          <p:cNvSpPr txBox="1"/>
          <p:nvPr/>
        </p:nvSpPr>
        <p:spPr>
          <a:xfrm>
            <a:off x="5907325" y="1893075"/>
            <a:ext cx="314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solidFill>
                  <a:schemeClr val="dk1"/>
                </a:solidFill>
              </a:rPr>
              <a:t>Adoption outcome is target variable and most important to see relationships with all other variables, multiple smaller charts here need to be heat maps as vs. categorical variables remaining</a:t>
            </a:r>
            <a:endParaRPr b="1" i="1" sz="900">
              <a:solidFill>
                <a:schemeClr val="dk1"/>
              </a:solidFill>
            </a:endParaRPr>
          </a:p>
        </p:txBody>
      </p:sp>
      <p:sp>
        <p:nvSpPr>
          <p:cNvPr id="544" name="Google Shape;544;p35"/>
          <p:cNvSpPr/>
          <p:nvPr/>
        </p:nvSpPr>
        <p:spPr>
          <a:xfrm>
            <a:off x="3819738" y="4533250"/>
            <a:ext cx="352800" cy="352800"/>
          </a:xfrm>
          <a:prstGeom prst="ellipse">
            <a:avLst/>
          </a:prstGeom>
          <a:solidFill>
            <a:srgbClr val="FF9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6</a:t>
            </a:r>
            <a:endParaRPr b="1" sz="1000">
              <a:latin typeface="Calibri"/>
              <a:ea typeface="Calibri"/>
              <a:cs typeface="Calibri"/>
              <a:sym typeface="Calibri"/>
            </a:endParaRPr>
          </a:p>
        </p:txBody>
      </p:sp>
      <p:sp>
        <p:nvSpPr>
          <p:cNvPr id="545" name="Google Shape;545;p35"/>
          <p:cNvSpPr/>
          <p:nvPr/>
        </p:nvSpPr>
        <p:spPr>
          <a:xfrm>
            <a:off x="76200" y="665750"/>
            <a:ext cx="2017800" cy="38076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5"/>
          <p:cNvSpPr/>
          <p:nvPr/>
        </p:nvSpPr>
        <p:spPr>
          <a:xfrm>
            <a:off x="0" y="585600"/>
            <a:ext cx="352800" cy="352800"/>
          </a:xfrm>
          <a:prstGeom prst="ellipse">
            <a:avLst/>
          </a:prstGeom>
          <a:solidFill>
            <a:srgbClr val="FF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1</a:t>
            </a:r>
            <a:endParaRPr b="1" sz="1000">
              <a:latin typeface="Calibri"/>
              <a:ea typeface="Calibri"/>
              <a:cs typeface="Calibri"/>
              <a:sym typeface="Calibri"/>
            </a:endParaRPr>
          </a:p>
        </p:txBody>
      </p:sp>
      <p:sp>
        <p:nvSpPr>
          <p:cNvPr id="547" name="Google Shape;547;p35"/>
          <p:cNvSpPr txBox="1"/>
          <p:nvPr/>
        </p:nvSpPr>
        <p:spPr>
          <a:xfrm>
            <a:off x="303275" y="564650"/>
            <a:ext cx="174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solidFill>
                  <a:schemeClr val="dk1"/>
                </a:solidFill>
              </a:rPr>
              <a:t>D</a:t>
            </a:r>
            <a:r>
              <a:rPr b="1" i="1" lang="en" sz="900">
                <a:solidFill>
                  <a:schemeClr val="dk1"/>
                </a:solidFill>
              </a:rPr>
              <a:t>ata count and selection tool makes sense to start</a:t>
            </a:r>
            <a:endParaRPr b="1" i="1" sz="900">
              <a:solidFill>
                <a:schemeClr val="dk1"/>
              </a:solidFill>
            </a:endParaRPr>
          </a:p>
        </p:txBody>
      </p:sp>
      <p:sp>
        <p:nvSpPr>
          <p:cNvPr id="548" name="Google Shape;548;p35"/>
          <p:cNvSpPr/>
          <p:nvPr/>
        </p:nvSpPr>
        <p:spPr>
          <a:xfrm>
            <a:off x="2161900" y="665750"/>
            <a:ext cx="1748400" cy="37896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5"/>
          <p:cNvSpPr txBox="1"/>
          <p:nvPr/>
        </p:nvSpPr>
        <p:spPr>
          <a:xfrm>
            <a:off x="2388863" y="578550"/>
            <a:ext cx="174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solidFill>
                  <a:schemeClr val="dk1"/>
                </a:solidFill>
              </a:rPr>
              <a:t>High level overview charts of data</a:t>
            </a:r>
            <a:endParaRPr b="1" i="1" sz="900">
              <a:solidFill>
                <a:schemeClr val="dk1"/>
              </a:solidFill>
            </a:endParaRPr>
          </a:p>
        </p:txBody>
      </p:sp>
      <p:sp>
        <p:nvSpPr>
          <p:cNvPr id="550" name="Google Shape;550;p35"/>
          <p:cNvSpPr/>
          <p:nvPr/>
        </p:nvSpPr>
        <p:spPr>
          <a:xfrm>
            <a:off x="2094000" y="585600"/>
            <a:ext cx="352800" cy="352800"/>
          </a:xfrm>
          <a:prstGeom prst="ellipse">
            <a:avLst/>
          </a:prstGeom>
          <a:solidFill>
            <a:srgbClr val="00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2</a:t>
            </a:r>
            <a:endParaRPr b="1" sz="1000">
              <a:latin typeface="Calibri"/>
              <a:ea typeface="Calibri"/>
              <a:cs typeface="Calibri"/>
              <a:sym typeface="Calibri"/>
            </a:endParaRPr>
          </a:p>
        </p:txBody>
      </p:sp>
      <p:sp>
        <p:nvSpPr>
          <p:cNvPr id="551" name="Google Shape;551;p35"/>
          <p:cNvSpPr/>
          <p:nvPr/>
        </p:nvSpPr>
        <p:spPr>
          <a:xfrm>
            <a:off x="3944151" y="655625"/>
            <a:ext cx="1615500" cy="38076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5"/>
          <p:cNvSpPr/>
          <p:nvPr/>
        </p:nvSpPr>
        <p:spPr>
          <a:xfrm>
            <a:off x="3944150" y="539250"/>
            <a:ext cx="352800" cy="352800"/>
          </a:xfrm>
          <a:prstGeom prst="ellipse">
            <a:avLst/>
          </a:prstGeom>
          <a:solidFill>
            <a:srgbClr val="FF00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3</a:t>
            </a:r>
            <a:endParaRPr b="1" sz="1000">
              <a:latin typeface="Calibri"/>
              <a:ea typeface="Calibri"/>
              <a:cs typeface="Calibri"/>
              <a:sym typeface="Calibri"/>
            </a:endParaRPr>
          </a:p>
        </p:txBody>
      </p:sp>
      <p:sp>
        <p:nvSpPr>
          <p:cNvPr id="553" name="Google Shape;553;p35"/>
          <p:cNvSpPr/>
          <p:nvPr/>
        </p:nvSpPr>
        <p:spPr>
          <a:xfrm>
            <a:off x="5657900" y="657350"/>
            <a:ext cx="3398400" cy="1239300"/>
          </a:xfrm>
          <a:prstGeom prst="rect">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5"/>
          <p:cNvSpPr/>
          <p:nvPr/>
        </p:nvSpPr>
        <p:spPr>
          <a:xfrm>
            <a:off x="5657888" y="539250"/>
            <a:ext cx="352800" cy="352800"/>
          </a:xfrm>
          <a:prstGeom prst="ellipse">
            <a:avLst/>
          </a:prstGeom>
          <a:solidFill>
            <a:srgbClr val="00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4</a:t>
            </a:r>
            <a:endParaRPr b="1" sz="1000">
              <a:latin typeface="Calibri"/>
              <a:ea typeface="Calibri"/>
              <a:cs typeface="Calibri"/>
              <a:sym typeface="Calibri"/>
            </a:endParaRPr>
          </a:p>
        </p:txBody>
      </p:sp>
      <p:sp>
        <p:nvSpPr>
          <p:cNvPr id="555" name="Google Shape;555;p35"/>
          <p:cNvSpPr txBox="1"/>
          <p:nvPr/>
        </p:nvSpPr>
        <p:spPr>
          <a:xfrm>
            <a:off x="5991850" y="531150"/>
            <a:ext cx="146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solidFill>
                  <a:schemeClr val="dk1"/>
                </a:solidFill>
              </a:rPr>
              <a:t>Age specific controls on intake and outcome</a:t>
            </a:r>
            <a:endParaRPr b="1" i="1" sz="900">
              <a:solidFill>
                <a:schemeClr val="dk1"/>
              </a:solidFill>
            </a:endParaRPr>
          </a:p>
        </p:txBody>
      </p:sp>
      <p:sp>
        <p:nvSpPr>
          <p:cNvPr id="556" name="Google Shape;556;p35"/>
          <p:cNvSpPr/>
          <p:nvPr/>
        </p:nvSpPr>
        <p:spPr>
          <a:xfrm>
            <a:off x="5655250" y="1985200"/>
            <a:ext cx="3398400" cy="2458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5"/>
          <p:cNvSpPr/>
          <p:nvPr/>
        </p:nvSpPr>
        <p:spPr>
          <a:xfrm>
            <a:off x="5578488" y="1947525"/>
            <a:ext cx="352800" cy="352800"/>
          </a:xfrm>
          <a:prstGeom prst="ellipse">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5</a:t>
            </a:r>
            <a:endParaRPr b="1" sz="1000">
              <a:latin typeface="Calibri"/>
              <a:ea typeface="Calibri"/>
              <a:cs typeface="Calibri"/>
              <a:sym typeface="Calibri"/>
            </a:endParaRPr>
          </a:p>
        </p:txBody>
      </p:sp>
      <p:sp>
        <p:nvSpPr>
          <p:cNvPr id="558" name="Google Shape;558;p35"/>
          <p:cNvSpPr/>
          <p:nvPr/>
        </p:nvSpPr>
        <p:spPr>
          <a:xfrm>
            <a:off x="76200" y="4533175"/>
            <a:ext cx="9067800" cy="3231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88" name="Google Shape;88;p15"/>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89" name="Google Shape;89;p15"/>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90" name="Google Shape;90;p15"/>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What Questions do we Hope to Answer?</a:t>
            </a:r>
            <a:endParaRPr sz="2600">
              <a:solidFill>
                <a:srgbClr val="FFFFFF"/>
              </a:solidFill>
              <a:latin typeface="Calibri"/>
              <a:ea typeface="Calibri"/>
              <a:cs typeface="Calibri"/>
              <a:sym typeface="Calibri"/>
            </a:endParaRPr>
          </a:p>
        </p:txBody>
      </p:sp>
      <p:sp>
        <p:nvSpPr>
          <p:cNvPr id="91" name="Google Shape;91;p15"/>
          <p:cNvSpPr/>
          <p:nvPr/>
        </p:nvSpPr>
        <p:spPr>
          <a:xfrm>
            <a:off x="7882425" y="1851950"/>
            <a:ext cx="1114800" cy="213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txBox="1"/>
          <p:nvPr/>
        </p:nvSpPr>
        <p:spPr>
          <a:xfrm>
            <a:off x="5657925" y="588450"/>
            <a:ext cx="33801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Can a machine learning model be trained to effectively predict whether an animal will be adopted?</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rPr i="1" lang="en" sz="1200">
                <a:solidFill>
                  <a:srgbClr val="666666"/>
                </a:solidFill>
                <a:latin typeface="Calibri"/>
                <a:ea typeface="Calibri"/>
                <a:cs typeface="Calibri"/>
                <a:sym typeface="Calibri"/>
              </a:rPr>
              <a:t>If not, what alternate model types might be more suitable to test?</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rPr i="1" lang="en" sz="1200">
                <a:solidFill>
                  <a:srgbClr val="666666"/>
                </a:solidFill>
                <a:latin typeface="Calibri"/>
                <a:ea typeface="Calibri"/>
                <a:cs typeface="Calibri"/>
                <a:sym typeface="Calibri"/>
              </a:rPr>
              <a:t>What are the main factors controlling adoption intake and outcome for different animals?</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rPr i="1" lang="en" sz="1200">
                <a:solidFill>
                  <a:srgbClr val="666666"/>
                </a:solidFill>
                <a:latin typeface="Calibri"/>
                <a:ea typeface="Calibri"/>
                <a:cs typeface="Calibri"/>
                <a:sym typeface="Calibri"/>
              </a:rPr>
              <a:t>Impacts of month of the year/day of the week on adoption outcome?</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rPr i="1" lang="en" sz="1200">
                <a:solidFill>
                  <a:srgbClr val="666666"/>
                </a:solidFill>
                <a:latin typeface="Calibri"/>
                <a:ea typeface="Calibri"/>
                <a:cs typeface="Calibri"/>
                <a:sym typeface="Calibri"/>
              </a:rPr>
              <a:t>Impacts of animal specific traits on adoption?</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rPr i="1" lang="en" sz="1200">
                <a:solidFill>
                  <a:srgbClr val="666666"/>
                </a:solidFill>
                <a:latin typeface="Calibri"/>
                <a:ea typeface="Calibri"/>
                <a:cs typeface="Calibri"/>
                <a:sym typeface="Calibri"/>
              </a:rPr>
              <a:t>What further analyses could be performed as future work?</a:t>
            </a:r>
            <a:endParaRPr sz="1200">
              <a:solidFill>
                <a:srgbClr val="666666"/>
              </a:solidFill>
              <a:latin typeface="Calibri"/>
              <a:ea typeface="Calibri"/>
              <a:cs typeface="Calibri"/>
              <a:sym typeface="Calibri"/>
            </a:endParaRPr>
          </a:p>
        </p:txBody>
      </p:sp>
      <p:pic>
        <p:nvPicPr>
          <p:cNvPr id="93" name="Google Shape;93;p15"/>
          <p:cNvPicPr preferRelativeResize="0"/>
          <p:nvPr/>
        </p:nvPicPr>
        <p:blipFill>
          <a:blip r:embed="rId5">
            <a:alphaModFix/>
          </a:blip>
          <a:stretch>
            <a:fillRect/>
          </a:stretch>
        </p:blipFill>
        <p:spPr>
          <a:xfrm>
            <a:off x="208275" y="675500"/>
            <a:ext cx="4726951" cy="2247276"/>
          </a:xfrm>
          <a:prstGeom prst="rect">
            <a:avLst/>
          </a:prstGeom>
          <a:noFill/>
          <a:ln>
            <a:noFill/>
          </a:ln>
        </p:spPr>
      </p:pic>
      <p:sp>
        <p:nvSpPr>
          <p:cNvPr id="94" name="Google Shape;94;p15"/>
          <p:cNvSpPr txBox="1"/>
          <p:nvPr/>
        </p:nvSpPr>
        <p:spPr>
          <a:xfrm>
            <a:off x="157800" y="610850"/>
            <a:ext cx="3635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t>Decision Tree Model Concept </a:t>
            </a:r>
            <a:endParaRPr b="1" i="1" sz="1000"/>
          </a:p>
          <a:p>
            <a:pPr indent="0" lvl="0" marL="0" rtl="0" algn="l">
              <a:spcBef>
                <a:spcPts val="0"/>
              </a:spcBef>
              <a:spcAft>
                <a:spcPts val="0"/>
              </a:spcAft>
              <a:buNone/>
            </a:pPr>
            <a:r>
              <a:rPr i="1" lang="en" sz="1000"/>
              <a:t>- easy to interpret &amp; </a:t>
            </a:r>
            <a:r>
              <a:rPr i="1" lang="en" sz="1000"/>
              <a:t>perfect </a:t>
            </a:r>
            <a:endParaRPr i="1" sz="1000"/>
          </a:p>
          <a:p>
            <a:pPr indent="0" lvl="0" marL="0" rtl="0" algn="l">
              <a:spcBef>
                <a:spcPts val="0"/>
              </a:spcBef>
              <a:spcAft>
                <a:spcPts val="0"/>
              </a:spcAft>
              <a:buNone/>
            </a:pPr>
            <a:r>
              <a:rPr i="1" lang="en" sz="1000"/>
              <a:t>for classification problems</a:t>
            </a:r>
            <a:endParaRPr i="1" sz="1000"/>
          </a:p>
        </p:txBody>
      </p:sp>
      <p:pic>
        <p:nvPicPr>
          <p:cNvPr id="95" name="Google Shape;95;p15"/>
          <p:cNvPicPr preferRelativeResize="0"/>
          <p:nvPr/>
        </p:nvPicPr>
        <p:blipFill>
          <a:blip r:embed="rId6">
            <a:alphaModFix/>
          </a:blip>
          <a:stretch>
            <a:fillRect/>
          </a:stretch>
        </p:blipFill>
        <p:spPr>
          <a:xfrm>
            <a:off x="90507" y="3137301"/>
            <a:ext cx="1279002" cy="852449"/>
          </a:xfrm>
          <a:prstGeom prst="rect">
            <a:avLst/>
          </a:prstGeom>
          <a:noFill/>
          <a:ln>
            <a:noFill/>
          </a:ln>
        </p:spPr>
      </p:pic>
      <p:pic>
        <p:nvPicPr>
          <p:cNvPr id="96" name="Google Shape;96;p15"/>
          <p:cNvPicPr preferRelativeResize="0"/>
          <p:nvPr/>
        </p:nvPicPr>
        <p:blipFill>
          <a:blip r:embed="rId7">
            <a:alphaModFix/>
          </a:blip>
          <a:stretch>
            <a:fillRect/>
          </a:stretch>
        </p:blipFill>
        <p:spPr>
          <a:xfrm>
            <a:off x="1369499" y="3989750"/>
            <a:ext cx="1211699" cy="807599"/>
          </a:xfrm>
          <a:prstGeom prst="rect">
            <a:avLst/>
          </a:prstGeom>
          <a:noFill/>
          <a:ln>
            <a:noFill/>
          </a:ln>
        </p:spPr>
      </p:pic>
      <p:sp>
        <p:nvSpPr>
          <p:cNvPr id="97" name="Google Shape;97;p15"/>
          <p:cNvSpPr txBox="1"/>
          <p:nvPr/>
        </p:nvSpPr>
        <p:spPr>
          <a:xfrm>
            <a:off x="1369500" y="3137300"/>
            <a:ext cx="1319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latin typeface="Calibri"/>
                <a:ea typeface="Calibri"/>
                <a:cs typeface="Calibri"/>
                <a:sym typeface="Calibri"/>
              </a:rPr>
              <a:t>Animal more </a:t>
            </a:r>
            <a:r>
              <a:rPr i="1" lang="en" sz="800">
                <a:latin typeface="Calibri"/>
                <a:ea typeface="Calibri"/>
                <a:cs typeface="Calibri"/>
                <a:sym typeface="Calibri"/>
              </a:rPr>
              <a:t>likely to be adopted (Outcome 1)</a:t>
            </a:r>
            <a:endParaRPr i="1" sz="800">
              <a:latin typeface="Calibri"/>
              <a:ea typeface="Calibri"/>
              <a:cs typeface="Calibri"/>
              <a:sym typeface="Calibri"/>
            </a:endParaRPr>
          </a:p>
        </p:txBody>
      </p:sp>
      <p:sp>
        <p:nvSpPr>
          <p:cNvPr id="98" name="Google Shape;98;p15"/>
          <p:cNvSpPr txBox="1"/>
          <p:nvPr/>
        </p:nvSpPr>
        <p:spPr>
          <a:xfrm>
            <a:off x="111550" y="4366250"/>
            <a:ext cx="12369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800">
                <a:latin typeface="Calibri"/>
                <a:ea typeface="Calibri"/>
                <a:cs typeface="Calibri"/>
                <a:sym typeface="Calibri"/>
              </a:rPr>
              <a:t>Animal less likely to be adopted (Outcome 0)</a:t>
            </a:r>
            <a:endParaRPr i="1" sz="800">
              <a:latin typeface="Calibri"/>
              <a:ea typeface="Calibri"/>
              <a:cs typeface="Calibri"/>
              <a:sym typeface="Calibri"/>
            </a:endParaRPr>
          </a:p>
        </p:txBody>
      </p:sp>
      <p:sp>
        <p:nvSpPr>
          <p:cNvPr id="99" name="Google Shape;99;p15"/>
          <p:cNvSpPr txBox="1"/>
          <p:nvPr/>
        </p:nvSpPr>
        <p:spPr>
          <a:xfrm>
            <a:off x="740250" y="3936225"/>
            <a:ext cx="82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latin typeface="Calibri"/>
                <a:ea typeface="Calibri"/>
                <a:cs typeface="Calibri"/>
                <a:sym typeface="Calibri"/>
              </a:rPr>
              <a:t>p</a:t>
            </a:r>
            <a:r>
              <a:rPr b="1" i="1" lang="en" sz="800" u="sng">
                <a:latin typeface="Calibri"/>
                <a:ea typeface="Calibri"/>
                <a:cs typeface="Calibri"/>
                <a:sym typeface="Calibri"/>
              </a:rPr>
              <a:t>redict vs.</a:t>
            </a:r>
            <a:endParaRPr b="1" i="1" sz="800" u="sng">
              <a:latin typeface="Calibri"/>
              <a:ea typeface="Calibri"/>
              <a:cs typeface="Calibri"/>
              <a:sym typeface="Calibri"/>
            </a:endParaRPr>
          </a:p>
        </p:txBody>
      </p:sp>
      <p:pic>
        <p:nvPicPr>
          <p:cNvPr id="100" name="Google Shape;100;p15"/>
          <p:cNvPicPr preferRelativeResize="0"/>
          <p:nvPr/>
        </p:nvPicPr>
        <p:blipFill>
          <a:blip r:embed="rId8">
            <a:alphaModFix/>
          </a:blip>
          <a:stretch>
            <a:fillRect/>
          </a:stretch>
        </p:blipFill>
        <p:spPr>
          <a:xfrm>
            <a:off x="4085249" y="3354975"/>
            <a:ext cx="940607" cy="705450"/>
          </a:xfrm>
          <a:prstGeom prst="rect">
            <a:avLst/>
          </a:prstGeom>
          <a:noFill/>
          <a:ln>
            <a:noFill/>
          </a:ln>
        </p:spPr>
      </p:pic>
      <p:pic>
        <p:nvPicPr>
          <p:cNvPr id="101" name="Google Shape;101;p15"/>
          <p:cNvPicPr preferRelativeResize="0"/>
          <p:nvPr/>
        </p:nvPicPr>
        <p:blipFill>
          <a:blip r:embed="rId9">
            <a:alphaModFix/>
          </a:blip>
          <a:stretch>
            <a:fillRect/>
          </a:stretch>
        </p:blipFill>
        <p:spPr>
          <a:xfrm>
            <a:off x="2807800" y="3185699"/>
            <a:ext cx="1278999" cy="913775"/>
          </a:xfrm>
          <a:prstGeom prst="rect">
            <a:avLst/>
          </a:prstGeom>
          <a:noFill/>
          <a:ln>
            <a:noFill/>
          </a:ln>
        </p:spPr>
      </p:pic>
      <p:sp>
        <p:nvSpPr>
          <p:cNvPr id="102" name="Google Shape;102;p15"/>
          <p:cNvSpPr txBox="1"/>
          <p:nvPr/>
        </p:nvSpPr>
        <p:spPr>
          <a:xfrm>
            <a:off x="4187170" y="3085050"/>
            <a:ext cx="642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latin typeface="Calibri"/>
                <a:ea typeface="Calibri"/>
                <a:cs typeface="Calibri"/>
                <a:sym typeface="Calibri"/>
              </a:rPr>
              <a:t>Temporal</a:t>
            </a:r>
            <a:endParaRPr i="1" sz="800">
              <a:latin typeface="Calibri"/>
              <a:ea typeface="Calibri"/>
              <a:cs typeface="Calibri"/>
              <a:sym typeface="Calibri"/>
            </a:endParaRPr>
          </a:p>
        </p:txBody>
      </p:sp>
      <p:pic>
        <p:nvPicPr>
          <p:cNvPr id="103" name="Google Shape;103;p15"/>
          <p:cNvPicPr preferRelativeResize="0"/>
          <p:nvPr/>
        </p:nvPicPr>
        <p:blipFill>
          <a:blip r:embed="rId10">
            <a:alphaModFix/>
          </a:blip>
          <a:stretch>
            <a:fillRect/>
          </a:stretch>
        </p:blipFill>
        <p:spPr>
          <a:xfrm>
            <a:off x="2835400" y="4116500"/>
            <a:ext cx="554102" cy="554102"/>
          </a:xfrm>
          <a:prstGeom prst="rect">
            <a:avLst/>
          </a:prstGeom>
          <a:noFill/>
          <a:ln>
            <a:noFill/>
          </a:ln>
        </p:spPr>
      </p:pic>
      <p:cxnSp>
        <p:nvCxnSpPr>
          <p:cNvPr id="104" name="Google Shape;104;p15"/>
          <p:cNvCxnSpPr/>
          <p:nvPr/>
        </p:nvCxnSpPr>
        <p:spPr>
          <a:xfrm>
            <a:off x="2707425" y="3149200"/>
            <a:ext cx="0" cy="16284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5"/>
          <p:cNvSpPr txBox="1"/>
          <p:nvPr/>
        </p:nvSpPr>
        <p:spPr>
          <a:xfrm>
            <a:off x="2707425" y="4610525"/>
            <a:ext cx="981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latin typeface="Calibri"/>
                <a:ea typeface="Calibri"/>
                <a:cs typeface="Calibri"/>
                <a:sym typeface="Calibri"/>
              </a:rPr>
              <a:t>Time in shelter</a:t>
            </a:r>
            <a:endParaRPr i="1" sz="800">
              <a:latin typeface="Calibri"/>
              <a:ea typeface="Calibri"/>
              <a:cs typeface="Calibri"/>
              <a:sym typeface="Calibri"/>
            </a:endParaRPr>
          </a:p>
        </p:txBody>
      </p:sp>
      <p:pic>
        <p:nvPicPr>
          <p:cNvPr id="106" name="Google Shape;106;p15"/>
          <p:cNvPicPr preferRelativeResize="0"/>
          <p:nvPr/>
        </p:nvPicPr>
        <p:blipFill>
          <a:blip r:embed="rId11">
            <a:alphaModFix/>
          </a:blip>
          <a:stretch>
            <a:fillRect/>
          </a:stretch>
        </p:blipFill>
        <p:spPr>
          <a:xfrm>
            <a:off x="4253300" y="4151732"/>
            <a:ext cx="981427" cy="665143"/>
          </a:xfrm>
          <a:prstGeom prst="rect">
            <a:avLst/>
          </a:prstGeom>
          <a:noFill/>
          <a:ln>
            <a:noFill/>
          </a:ln>
        </p:spPr>
      </p:pic>
      <p:pic>
        <p:nvPicPr>
          <p:cNvPr id="107" name="Google Shape;107;p15"/>
          <p:cNvPicPr preferRelativeResize="0"/>
          <p:nvPr/>
        </p:nvPicPr>
        <p:blipFill>
          <a:blip r:embed="rId12">
            <a:alphaModFix/>
          </a:blip>
          <a:stretch>
            <a:fillRect/>
          </a:stretch>
        </p:blipFill>
        <p:spPr>
          <a:xfrm>
            <a:off x="3905624" y="4116500"/>
            <a:ext cx="554101" cy="415472"/>
          </a:xfrm>
          <a:prstGeom prst="rect">
            <a:avLst/>
          </a:prstGeom>
          <a:noFill/>
          <a:ln>
            <a:noFill/>
          </a:ln>
        </p:spPr>
      </p:pic>
      <p:sp>
        <p:nvSpPr>
          <p:cNvPr id="108" name="Google Shape;108;p15"/>
          <p:cNvSpPr txBox="1"/>
          <p:nvPr/>
        </p:nvSpPr>
        <p:spPr>
          <a:xfrm>
            <a:off x="3041924" y="2877900"/>
            <a:ext cx="1819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a:latin typeface="Calibri"/>
                <a:ea typeface="Calibri"/>
                <a:cs typeface="Calibri"/>
                <a:sym typeface="Calibri"/>
              </a:rPr>
              <a:t>Explore &amp; Characterize Trends</a:t>
            </a:r>
            <a:endParaRPr b="1" i="1" sz="800">
              <a:latin typeface="Calibri"/>
              <a:ea typeface="Calibri"/>
              <a:cs typeface="Calibri"/>
              <a:sym typeface="Calibri"/>
            </a:endParaRPr>
          </a:p>
        </p:txBody>
      </p:sp>
      <p:sp>
        <p:nvSpPr>
          <p:cNvPr id="109" name="Google Shape;109;p15"/>
          <p:cNvSpPr txBox="1"/>
          <p:nvPr/>
        </p:nvSpPr>
        <p:spPr>
          <a:xfrm>
            <a:off x="3629525" y="4458125"/>
            <a:ext cx="768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latin typeface="Calibri"/>
                <a:ea typeface="Calibri"/>
                <a:cs typeface="Calibri"/>
                <a:sym typeface="Calibri"/>
              </a:rPr>
              <a:t>Other traits e.g. color</a:t>
            </a:r>
            <a:endParaRPr i="1" sz="800">
              <a:latin typeface="Calibri"/>
              <a:ea typeface="Calibri"/>
              <a:cs typeface="Calibri"/>
              <a:sym typeface="Calibri"/>
            </a:endParaRPr>
          </a:p>
        </p:txBody>
      </p:sp>
      <p:sp>
        <p:nvSpPr>
          <p:cNvPr id="110" name="Google Shape;110;p15"/>
          <p:cNvSpPr txBox="1"/>
          <p:nvPr/>
        </p:nvSpPr>
        <p:spPr>
          <a:xfrm>
            <a:off x="4459725" y="3989750"/>
            <a:ext cx="7686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800">
                <a:latin typeface="Calibri"/>
                <a:ea typeface="Calibri"/>
                <a:cs typeface="Calibri"/>
                <a:sym typeface="Calibri"/>
              </a:rPr>
              <a:t>By animal type</a:t>
            </a:r>
            <a:endParaRPr i="1" sz="800">
              <a:latin typeface="Calibri"/>
              <a:ea typeface="Calibri"/>
              <a:cs typeface="Calibri"/>
              <a:sym typeface="Calibri"/>
            </a:endParaRPr>
          </a:p>
        </p:txBody>
      </p:sp>
      <p:sp>
        <p:nvSpPr>
          <p:cNvPr id="111" name="Google Shape;111;p15"/>
          <p:cNvSpPr/>
          <p:nvPr/>
        </p:nvSpPr>
        <p:spPr>
          <a:xfrm>
            <a:off x="1217100" y="2712150"/>
            <a:ext cx="391200" cy="415500"/>
          </a:xfrm>
          <a:prstGeom prst="downArrow">
            <a:avLst>
              <a:gd fmla="val 50000" name="adj1"/>
              <a:gd fmla="val 50000" name="adj2"/>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txBox="1"/>
          <p:nvPr/>
        </p:nvSpPr>
        <p:spPr>
          <a:xfrm>
            <a:off x="36612" y="2877900"/>
            <a:ext cx="1211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a:latin typeface="Calibri"/>
                <a:ea typeface="Calibri"/>
                <a:cs typeface="Calibri"/>
                <a:sym typeface="Calibri"/>
              </a:rPr>
              <a:t>ML Model Prediction</a:t>
            </a:r>
            <a:endParaRPr b="1" i="1" sz="8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120" name="Google Shape;120;p16"/>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121" name="Google Shape;121;p16"/>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122" name="Google Shape;122;p16"/>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Where was the Dataset Sourced From?</a:t>
            </a:r>
            <a:endParaRPr sz="2600">
              <a:solidFill>
                <a:srgbClr val="FFFFFF"/>
              </a:solidFill>
              <a:latin typeface="Calibri"/>
              <a:ea typeface="Calibri"/>
              <a:cs typeface="Calibri"/>
              <a:sym typeface="Calibri"/>
            </a:endParaRPr>
          </a:p>
        </p:txBody>
      </p:sp>
      <p:sp>
        <p:nvSpPr>
          <p:cNvPr id="123" name="Google Shape;123;p16"/>
          <p:cNvSpPr txBox="1"/>
          <p:nvPr/>
        </p:nvSpPr>
        <p:spPr>
          <a:xfrm>
            <a:off x="6025450" y="1030100"/>
            <a:ext cx="40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4" name="Google Shape;124;p16"/>
          <p:cNvSpPr txBox="1"/>
          <p:nvPr/>
        </p:nvSpPr>
        <p:spPr>
          <a:xfrm>
            <a:off x="5377200" y="802200"/>
            <a:ext cx="3676500" cy="4002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i="1" lang="en" sz="1300">
                <a:solidFill>
                  <a:srgbClr val="666666"/>
                </a:solidFill>
                <a:latin typeface="Calibri"/>
                <a:ea typeface="Calibri"/>
                <a:cs typeface="Calibri"/>
                <a:sym typeface="Calibri"/>
              </a:rPr>
              <a:t>Data sourced from a Kaggle dataset</a:t>
            </a:r>
            <a:endParaRPr i="1" sz="1300">
              <a:solidFill>
                <a:srgbClr val="666666"/>
              </a:solidFill>
              <a:latin typeface="Calibri"/>
              <a:ea typeface="Calibri"/>
              <a:cs typeface="Calibri"/>
              <a:sym typeface="Calibri"/>
            </a:endParaRPr>
          </a:p>
          <a:p>
            <a:pPr indent="0" lvl="0" marL="457200" rtl="0" algn="l">
              <a:spcBef>
                <a:spcPts val="0"/>
              </a:spcBef>
              <a:spcAft>
                <a:spcPts val="0"/>
              </a:spcAft>
              <a:buNone/>
            </a:pPr>
            <a:r>
              <a:t/>
            </a:r>
            <a:endParaRPr i="1" sz="1300">
              <a:solidFill>
                <a:srgbClr val="666666"/>
              </a:solidFill>
              <a:latin typeface="Calibri"/>
              <a:ea typeface="Calibri"/>
              <a:cs typeface="Calibri"/>
              <a:sym typeface="Calibri"/>
            </a:endParaRPr>
          </a:p>
          <a:p>
            <a:pPr indent="0" lvl="0" marL="457200" rtl="0" algn="l">
              <a:spcBef>
                <a:spcPts val="0"/>
              </a:spcBef>
              <a:spcAft>
                <a:spcPts val="0"/>
              </a:spcAft>
              <a:buNone/>
            </a:pPr>
            <a:r>
              <a:t/>
            </a:r>
            <a:endParaRPr i="1" sz="1300">
              <a:solidFill>
                <a:srgbClr val="666666"/>
              </a:solidFill>
              <a:latin typeface="Calibri"/>
              <a:ea typeface="Calibri"/>
              <a:cs typeface="Calibri"/>
              <a:sym typeface="Calibri"/>
            </a:endParaRPr>
          </a:p>
          <a:p>
            <a:pPr indent="0" lvl="0" marL="457200" rtl="0" algn="l">
              <a:spcBef>
                <a:spcPts val="0"/>
              </a:spcBef>
              <a:spcAft>
                <a:spcPts val="0"/>
              </a:spcAft>
              <a:buNone/>
            </a:pPr>
            <a:r>
              <a:rPr i="1" lang="en" sz="1300">
                <a:solidFill>
                  <a:srgbClr val="666666"/>
                </a:solidFill>
                <a:latin typeface="Calibri"/>
                <a:ea typeface="Calibri"/>
                <a:cs typeface="Calibri"/>
                <a:sym typeface="Calibri"/>
              </a:rPr>
              <a:t>Data </a:t>
            </a:r>
            <a:r>
              <a:rPr i="1" lang="en" sz="1300">
                <a:solidFill>
                  <a:srgbClr val="666666"/>
                </a:solidFill>
                <a:latin typeface="Calibri"/>
                <a:ea typeface="Calibri"/>
                <a:cs typeface="Calibri"/>
                <a:sym typeface="Calibri"/>
              </a:rPr>
              <a:t>publicly</a:t>
            </a:r>
            <a:r>
              <a:rPr i="1" lang="en" sz="1300">
                <a:solidFill>
                  <a:srgbClr val="666666"/>
                </a:solidFill>
                <a:latin typeface="Calibri"/>
                <a:ea typeface="Calibri"/>
                <a:cs typeface="Calibri"/>
                <a:sym typeface="Calibri"/>
              </a:rPr>
              <a:t> available as part of the City of Austin Open Data Initiative</a:t>
            </a:r>
            <a:endParaRPr i="1" sz="1300">
              <a:solidFill>
                <a:srgbClr val="666666"/>
              </a:solidFill>
              <a:latin typeface="Calibri"/>
              <a:ea typeface="Calibri"/>
              <a:cs typeface="Calibri"/>
              <a:sym typeface="Calibri"/>
            </a:endParaRPr>
          </a:p>
          <a:p>
            <a:pPr indent="0" lvl="0" marL="0" rtl="0" algn="l">
              <a:spcBef>
                <a:spcPts val="0"/>
              </a:spcBef>
              <a:spcAft>
                <a:spcPts val="0"/>
              </a:spcAft>
              <a:buNone/>
            </a:pPr>
            <a:r>
              <a:t/>
            </a:r>
            <a:endParaRPr i="1" sz="1300">
              <a:solidFill>
                <a:srgbClr val="666666"/>
              </a:solidFill>
              <a:latin typeface="Calibri"/>
              <a:ea typeface="Calibri"/>
              <a:cs typeface="Calibri"/>
              <a:sym typeface="Calibri"/>
            </a:endParaRPr>
          </a:p>
          <a:p>
            <a:pPr indent="0" lvl="0" marL="0" rtl="0" algn="l">
              <a:spcBef>
                <a:spcPts val="0"/>
              </a:spcBef>
              <a:spcAft>
                <a:spcPts val="0"/>
              </a:spcAft>
              <a:buNone/>
            </a:pPr>
            <a:r>
              <a:t/>
            </a:r>
            <a:endParaRPr i="1" sz="1300">
              <a:solidFill>
                <a:srgbClr val="666666"/>
              </a:solidFill>
              <a:latin typeface="Calibri"/>
              <a:ea typeface="Calibri"/>
              <a:cs typeface="Calibri"/>
              <a:sym typeface="Calibri"/>
            </a:endParaRPr>
          </a:p>
          <a:p>
            <a:pPr indent="0" lvl="0" marL="457200" rtl="0" algn="l">
              <a:spcBef>
                <a:spcPts val="0"/>
              </a:spcBef>
              <a:spcAft>
                <a:spcPts val="0"/>
              </a:spcAft>
              <a:buNone/>
            </a:pPr>
            <a:r>
              <a:rPr i="1" lang="en" sz="1300">
                <a:solidFill>
                  <a:srgbClr val="666666"/>
                </a:solidFill>
                <a:latin typeface="Calibri"/>
                <a:ea typeface="Calibri"/>
                <a:cs typeface="Calibri"/>
                <a:sym typeface="Calibri"/>
              </a:rPr>
              <a:t>Base dataset consists of separate tables for animal ‘intake’ and ‘outcome’ data, and a ‘merged’ table (latter used by team for study)</a:t>
            </a:r>
            <a:endParaRPr i="1" sz="1300">
              <a:solidFill>
                <a:srgbClr val="666666"/>
              </a:solidFill>
              <a:latin typeface="Calibri"/>
              <a:ea typeface="Calibri"/>
              <a:cs typeface="Calibri"/>
              <a:sym typeface="Calibri"/>
            </a:endParaRPr>
          </a:p>
          <a:p>
            <a:pPr indent="0" lvl="0" marL="0" rtl="0" algn="l">
              <a:spcBef>
                <a:spcPts val="0"/>
              </a:spcBef>
              <a:spcAft>
                <a:spcPts val="0"/>
              </a:spcAft>
              <a:buNone/>
            </a:pPr>
            <a:r>
              <a:t/>
            </a:r>
            <a:endParaRPr i="1" sz="1300">
              <a:solidFill>
                <a:srgbClr val="666666"/>
              </a:solidFill>
              <a:latin typeface="Calibri"/>
              <a:ea typeface="Calibri"/>
              <a:cs typeface="Calibri"/>
              <a:sym typeface="Calibri"/>
            </a:endParaRPr>
          </a:p>
          <a:p>
            <a:pPr indent="0" lvl="0" marL="0" rtl="0" algn="l">
              <a:spcBef>
                <a:spcPts val="0"/>
              </a:spcBef>
              <a:spcAft>
                <a:spcPts val="0"/>
              </a:spcAft>
              <a:buNone/>
            </a:pPr>
            <a:r>
              <a:t/>
            </a:r>
            <a:endParaRPr i="1" sz="1300">
              <a:solidFill>
                <a:srgbClr val="666666"/>
              </a:solidFill>
              <a:latin typeface="Calibri"/>
              <a:ea typeface="Calibri"/>
              <a:cs typeface="Calibri"/>
              <a:sym typeface="Calibri"/>
            </a:endParaRPr>
          </a:p>
          <a:p>
            <a:pPr indent="0" lvl="0" marL="457200" rtl="0" algn="l">
              <a:spcBef>
                <a:spcPts val="0"/>
              </a:spcBef>
              <a:spcAft>
                <a:spcPts val="0"/>
              </a:spcAft>
              <a:buNone/>
            </a:pPr>
            <a:r>
              <a:rPr i="1" lang="en" sz="1300">
                <a:solidFill>
                  <a:srgbClr val="666666"/>
                </a:solidFill>
                <a:latin typeface="Calibri"/>
                <a:ea typeface="Calibri"/>
                <a:cs typeface="Calibri"/>
                <a:sym typeface="Calibri"/>
              </a:rPr>
              <a:t>Dataset info:</a:t>
            </a:r>
            <a:endParaRPr i="1" sz="1300">
              <a:solidFill>
                <a:srgbClr val="666666"/>
              </a:solidFill>
              <a:latin typeface="Calibri"/>
              <a:ea typeface="Calibri"/>
              <a:cs typeface="Calibri"/>
              <a:sym typeface="Calibri"/>
            </a:endParaRPr>
          </a:p>
          <a:p>
            <a:pPr indent="-311150" lvl="1" marL="914400" rtl="0" algn="l">
              <a:spcBef>
                <a:spcPts val="0"/>
              </a:spcBef>
              <a:spcAft>
                <a:spcPts val="0"/>
              </a:spcAft>
              <a:buClr>
                <a:srgbClr val="666666"/>
              </a:buClr>
              <a:buSzPts val="1300"/>
              <a:buFont typeface="Calibri"/>
              <a:buChar char="○"/>
            </a:pPr>
            <a:r>
              <a:rPr i="1" lang="en" sz="1300">
                <a:solidFill>
                  <a:srgbClr val="666666"/>
                </a:solidFill>
                <a:latin typeface="Calibri"/>
                <a:ea typeface="Calibri"/>
                <a:cs typeface="Calibri"/>
                <a:sym typeface="Calibri"/>
              </a:rPr>
              <a:t>Ranges from October 2013-2018</a:t>
            </a:r>
            <a:endParaRPr i="1" sz="1300">
              <a:solidFill>
                <a:srgbClr val="666666"/>
              </a:solidFill>
              <a:latin typeface="Calibri"/>
              <a:ea typeface="Calibri"/>
              <a:cs typeface="Calibri"/>
              <a:sym typeface="Calibri"/>
            </a:endParaRPr>
          </a:p>
          <a:p>
            <a:pPr indent="-311150" lvl="1" marL="914400" rtl="0" algn="l">
              <a:spcBef>
                <a:spcPts val="0"/>
              </a:spcBef>
              <a:spcAft>
                <a:spcPts val="0"/>
              </a:spcAft>
              <a:buClr>
                <a:srgbClr val="666666"/>
              </a:buClr>
              <a:buSzPts val="1300"/>
              <a:buFont typeface="Calibri"/>
              <a:buChar char="○"/>
            </a:pPr>
            <a:r>
              <a:rPr i="1" lang="en" sz="1300">
                <a:solidFill>
                  <a:srgbClr val="666666"/>
                </a:solidFill>
                <a:latin typeface="Calibri"/>
                <a:ea typeface="Calibri"/>
                <a:cs typeface="Calibri"/>
                <a:sym typeface="Calibri"/>
              </a:rPr>
              <a:t>&gt;80,000 entries, 12 columns</a:t>
            </a:r>
            <a:endParaRPr i="1" sz="1300">
              <a:solidFill>
                <a:srgbClr val="666666"/>
              </a:solidFill>
              <a:latin typeface="Calibri"/>
              <a:ea typeface="Calibri"/>
              <a:cs typeface="Calibri"/>
              <a:sym typeface="Calibri"/>
            </a:endParaRPr>
          </a:p>
          <a:p>
            <a:pPr indent="-311150" lvl="1" marL="914400" rtl="0" algn="l">
              <a:spcBef>
                <a:spcPts val="0"/>
              </a:spcBef>
              <a:spcAft>
                <a:spcPts val="0"/>
              </a:spcAft>
              <a:buClr>
                <a:srgbClr val="666666"/>
              </a:buClr>
              <a:buSzPts val="1300"/>
              <a:buFont typeface="Calibri"/>
              <a:buChar char="○"/>
            </a:pPr>
            <a:r>
              <a:rPr i="1" lang="en" sz="1300">
                <a:solidFill>
                  <a:srgbClr val="666666"/>
                </a:solidFill>
                <a:latin typeface="Calibri"/>
                <a:ea typeface="Calibri"/>
                <a:cs typeface="Calibri"/>
                <a:sym typeface="Calibri"/>
              </a:rPr>
              <a:t>Datetime data to hourly frequency</a:t>
            </a:r>
            <a:endParaRPr i="1" sz="1300">
              <a:solidFill>
                <a:srgbClr val="666666"/>
              </a:solidFill>
              <a:latin typeface="Calibri"/>
              <a:ea typeface="Calibri"/>
              <a:cs typeface="Calibri"/>
              <a:sym typeface="Calibri"/>
            </a:endParaRPr>
          </a:p>
          <a:p>
            <a:pPr indent="-311150" lvl="1" marL="914400" rtl="0" algn="l">
              <a:spcBef>
                <a:spcPts val="0"/>
              </a:spcBef>
              <a:spcAft>
                <a:spcPts val="0"/>
              </a:spcAft>
              <a:buClr>
                <a:srgbClr val="666666"/>
              </a:buClr>
              <a:buSzPts val="1300"/>
              <a:buFont typeface="Calibri"/>
              <a:buChar char="○"/>
            </a:pPr>
            <a:r>
              <a:rPr i="1" lang="en" sz="1300">
                <a:solidFill>
                  <a:srgbClr val="666666"/>
                </a:solidFill>
                <a:latin typeface="Calibri"/>
                <a:ea typeface="Calibri"/>
                <a:cs typeface="Calibri"/>
                <a:sym typeface="Calibri"/>
              </a:rPr>
              <a:t>Some animals enter/exit shelter multiple times </a:t>
            </a:r>
            <a:endParaRPr i="1" sz="1300">
              <a:solidFill>
                <a:srgbClr val="666666"/>
              </a:solidFill>
              <a:latin typeface="Calibri"/>
              <a:ea typeface="Calibri"/>
              <a:cs typeface="Calibri"/>
              <a:sym typeface="Calibri"/>
            </a:endParaRPr>
          </a:p>
          <a:p>
            <a:pPr indent="0" lvl="0" marL="0" rtl="0" algn="l">
              <a:spcBef>
                <a:spcPts val="0"/>
              </a:spcBef>
              <a:spcAft>
                <a:spcPts val="0"/>
              </a:spcAft>
              <a:buNone/>
            </a:pPr>
            <a:r>
              <a:t/>
            </a:r>
            <a:endParaRPr i="1">
              <a:solidFill>
                <a:srgbClr val="666666"/>
              </a:solidFill>
              <a:latin typeface="Calibri"/>
              <a:ea typeface="Calibri"/>
              <a:cs typeface="Calibri"/>
              <a:sym typeface="Calibri"/>
            </a:endParaRPr>
          </a:p>
        </p:txBody>
      </p:sp>
      <p:sp>
        <p:nvSpPr>
          <p:cNvPr id="125" name="Google Shape;125;p16"/>
          <p:cNvSpPr txBox="1"/>
          <p:nvPr/>
        </p:nvSpPr>
        <p:spPr>
          <a:xfrm>
            <a:off x="70425" y="4840150"/>
            <a:ext cx="8263500" cy="338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000">
                <a:solidFill>
                  <a:schemeClr val="dk1"/>
                </a:solidFill>
                <a:latin typeface="Calibri"/>
                <a:ea typeface="Calibri"/>
                <a:cs typeface="Calibri"/>
                <a:sym typeface="Calibri"/>
              </a:rPr>
              <a:t>Kaggle Dataset:</a:t>
            </a:r>
            <a:r>
              <a:rPr lang="en" sz="1000">
                <a:solidFill>
                  <a:schemeClr val="dk1"/>
                </a:solidFill>
                <a:latin typeface="Calibri"/>
                <a:ea typeface="Calibri"/>
                <a:cs typeface="Calibri"/>
                <a:sym typeface="Calibri"/>
              </a:rPr>
              <a:t> </a:t>
            </a:r>
            <a:r>
              <a:rPr lang="en" sz="1000" u="sng">
                <a:solidFill>
                  <a:srgbClr val="0000FF"/>
                </a:solidFill>
                <a:latin typeface="Calibri"/>
                <a:ea typeface="Calibri"/>
                <a:cs typeface="Calibri"/>
                <a:sym typeface="Calibri"/>
                <a:hlinkClick r:id="rId5">
                  <a:extLst>
                    <a:ext uri="{A12FA001-AC4F-418D-AE19-62706E023703}">
                      <ahyp:hlinkClr val="tx"/>
                    </a:ext>
                  </a:extLst>
                </a:hlinkClick>
              </a:rPr>
              <a:t>https://www.kaggle.com/aaronschlegel/austin-animal-center-shelter-intakes-and-outcomes</a:t>
            </a:r>
            <a:r>
              <a:rPr lang="en" sz="1000" u="sng">
                <a:solidFill>
                  <a:srgbClr val="0000FF"/>
                </a:solidFill>
                <a:latin typeface="Calibri"/>
                <a:ea typeface="Calibri"/>
                <a:cs typeface="Calibri"/>
                <a:sym typeface="Calibri"/>
              </a:rPr>
              <a:t> </a:t>
            </a:r>
            <a:r>
              <a:rPr lang="en" sz="1000">
                <a:solidFill>
                  <a:schemeClr val="dk1"/>
                </a:solidFill>
                <a:latin typeface="Calibri"/>
                <a:ea typeface="Calibri"/>
                <a:cs typeface="Calibri"/>
                <a:sym typeface="Calibri"/>
              </a:rPr>
              <a:t>   </a:t>
            </a:r>
            <a:r>
              <a:rPr b="1" lang="en" sz="1000">
                <a:solidFill>
                  <a:schemeClr val="dk1"/>
                </a:solidFill>
                <a:latin typeface="Calibri"/>
                <a:ea typeface="Calibri"/>
                <a:cs typeface="Calibri"/>
                <a:sym typeface="Calibri"/>
              </a:rPr>
              <a:t>AODI:</a:t>
            </a:r>
            <a:r>
              <a:rPr b="1" lang="en" sz="1000">
                <a:solidFill>
                  <a:srgbClr val="0000FF"/>
                </a:solidFill>
                <a:latin typeface="Calibri"/>
                <a:ea typeface="Calibri"/>
                <a:cs typeface="Calibri"/>
                <a:sym typeface="Calibri"/>
              </a:rPr>
              <a:t> </a:t>
            </a:r>
            <a:r>
              <a:rPr lang="en" sz="1000" u="sng">
                <a:solidFill>
                  <a:srgbClr val="0000FF"/>
                </a:solidFill>
                <a:latin typeface="Calibri"/>
                <a:ea typeface="Calibri"/>
                <a:cs typeface="Calibri"/>
                <a:sym typeface="Calibri"/>
                <a:hlinkClick r:id="rId6">
                  <a:extLst>
                    <a:ext uri="{A12FA001-AC4F-418D-AE19-62706E023703}">
                      <ahyp:hlinkClr val="tx"/>
                    </a:ext>
                  </a:extLst>
                </a:hlinkClick>
              </a:rPr>
              <a:t>https://data.austintexas.gov/</a:t>
            </a:r>
            <a:r>
              <a:rPr lang="en" sz="1000">
                <a:solidFill>
                  <a:schemeClr val="dk1"/>
                </a:solidFill>
                <a:latin typeface="Calibri"/>
                <a:ea typeface="Calibri"/>
                <a:cs typeface="Calibri"/>
                <a:sym typeface="Calibri"/>
              </a:rPr>
              <a:t> </a:t>
            </a:r>
            <a:r>
              <a:rPr b="1" lang="en" sz="1000">
                <a:solidFill>
                  <a:schemeClr val="dk1"/>
                </a:solidFill>
                <a:latin typeface="Calibri"/>
                <a:ea typeface="Calibri"/>
                <a:cs typeface="Calibri"/>
                <a:sym typeface="Calibri"/>
              </a:rPr>
              <a:t> </a:t>
            </a:r>
            <a:endParaRPr b="1" sz="1000">
              <a:solidFill>
                <a:schemeClr val="dk1"/>
              </a:solidFill>
              <a:latin typeface="Calibri"/>
              <a:ea typeface="Calibri"/>
              <a:cs typeface="Calibri"/>
              <a:sym typeface="Calibri"/>
            </a:endParaRPr>
          </a:p>
        </p:txBody>
      </p:sp>
      <p:pic>
        <p:nvPicPr>
          <p:cNvPr id="126" name="Google Shape;126;p16"/>
          <p:cNvPicPr preferRelativeResize="0"/>
          <p:nvPr/>
        </p:nvPicPr>
        <p:blipFill>
          <a:blip r:embed="rId7">
            <a:alphaModFix/>
          </a:blip>
          <a:stretch>
            <a:fillRect/>
          </a:stretch>
        </p:blipFill>
        <p:spPr>
          <a:xfrm>
            <a:off x="28250" y="681275"/>
            <a:ext cx="5651474" cy="749025"/>
          </a:xfrm>
          <a:prstGeom prst="rect">
            <a:avLst/>
          </a:prstGeom>
          <a:noFill/>
          <a:ln>
            <a:noFill/>
          </a:ln>
        </p:spPr>
      </p:pic>
      <p:sp>
        <p:nvSpPr>
          <p:cNvPr id="127" name="Google Shape;127;p16"/>
          <p:cNvSpPr txBox="1"/>
          <p:nvPr/>
        </p:nvSpPr>
        <p:spPr>
          <a:xfrm>
            <a:off x="70425" y="3149925"/>
            <a:ext cx="40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666666"/>
                </a:solidFill>
                <a:latin typeface="Calibri"/>
                <a:ea typeface="Calibri"/>
                <a:cs typeface="Calibri"/>
                <a:sym typeface="Calibri"/>
              </a:rPr>
              <a:t>aac_outcomes.csv</a:t>
            </a:r>
            <a:endParaRPr b="1" i="1">
              <a:solidFill>
                <a:srgbClr val="666666"/>
              </a:solidFill>
              <a:latin typeface="Calibri"/>
              <a:ea typeface="Calibri"/>
              <a:cs typeface="Calibri"/>
              <a:sym typeface="Calibri"/>
            </a:endParaRPr>
          </a:p>
        </p:txBody>
      </p:sp>
      <p:sp>
        <p:nvSpPr>
          <p:cNvPr id="128" name="Google Shape;128;p16"/>
          <p:cNvSpPr txBox="1"/>
          <p:nvPr/>
        </p:nvSpPr>
        <p:spPr>
          <a:xfrm>
            <a:off x="70425" y="1397325"/>
            <a:ext cx="40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666666"/>
                </a:solidFill>
                <a:latin typeface="Calibri"/>
                <a:ea typeface="Calibri"/>
                <a:cs typeface="Calibri"/>
                <a:sym typeface="Calibri"/>
              </a:rPr>
              <a:t>aac_intakes.csv</a:t>
            </a:r>
            <a:endParaRPr b="1" i="1">
              <a:solidFill>
                <a:srgbClr val="666666"/>
              </a:solidFill>
              <a:latin typeface="Calibri"/>
              <a:ea typeface="Calibri"/>
              <a:cs typeface="Calibri"/>
              <a:sym typeface="Calibri"/>
            </a:endParaRPr>
          </a:p>
        </p:txBody>
      </p:sp>
      <p:pic>
        <p:nvPicPr>
          <p:cNvPr id="129" name="Google Shape;129;p16"/>
          <p:cNvPicPr preferRelativeResize="0"/>
          <p:nvPr/>
        </p:nvPicPr>
        <p:blipFill>
          <a:blip r:embed="rId8">
            <a:alphaModFix/>
          </a:blip>
          <a:stretch>
            <a:fillRect/>
          </a:stretch>
        </p:blipFill>
        <p:spPr>
          <a:xfrm>
            <a:off x="3850900" y="850988"/>
            <a:ext cx="838200" cy="409575"/>
          </a:xfrm>
          <a:prstGeom prst="rect">
            <a:avLst/>
          </a:prstGeom>
          <a:noFill/>
          <a:ln>
            <a:noFill/>
          </a:ln>
        </p:spPr>
      </p:pic>
      <p:pic>
        <p:nvPicPr>
          <p:cNvPr id="130" name="Google Shape;130;p16"/>
          <p:cNvPicPr preferRelativeResize="0"/>
          <p:nvPr/>
        </p:nvPicPr>
        <p:blipFill rotWithShape="1">
          <a:blip r:embed="rId9">
            <a:alphaModFix/>
          </a:blip>
          <a:srcRect b="11237" l="0" r="0" t="0"/>
          <a:stretch/>
        </p:blipFill>
        <p:spPr>
          <a:xfrm>
            <a:off x="70425" y="1720475"/>
            <a:ext cx="5609301" cy="1429050"/>
          </a:xfrm>
          <a:prstGeom prst="rect">
            <a:avLst/>
          </a:prstGeom>
          <a:noFill/>
          <a:ln>
            <a:noFill/>
          </a:ln>
        </p:spPr>
      </p:pic>
      <p:pic>
        <p:nvPicPr>
          <p:cNvPr id="131" name="Google Shape;131;p16"/>
          <p:cNvPicPr preferRelativeResize="0"/>
          <p:nvPr/>
        </p:nvPicPr>
        <p:blipFill rotWithShape="1">
          <a:blip r:embed="rId10">
            <a:alphaModFix/>
          </a:blip>
          <a:srcRect b="19348" l="0" r="0" t="0"/>
          <a:stretch/>
        </p:blipFill>
        <p:spPr>
          <a:xfrm>
            <a:off x="89988" y="3468251"/>
            <a:ext cx="5570175" cy="1352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7"/>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139" name="Google Shape;139;p17"/>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140" name="Google Shape;140;p17"/>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141" name="Google Shape;141;p17"/>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Tools and Resources Used By the Team</a:t>
            </a:r>
            <a:endParaRPr sz="2600">
              <a:solidFill>
                <a:srgbClr val="FFFFFF"/>
              </a:solidFill>
              <a:latin typeface="Calibri"/>
              <a:ea typeface="Calibri"/>
              <a:cs typeface="Calibri"/>
              <a:sym typeface="Calibri"/>
            </a:endParaRPr>
          </a:p>
        </p:txBody>
      </p:sp>
      <p:pic>
        <p:nvPicPr>
          <p:cNvPr id="142" name="Google Shape;142;p17"/>
          <p:cNvPicPr preferRelativeResize="0"/>
          <p:nvPr/>
        </p:nvPicPr>
        <p:blipFill>
          <a:blip r:embed="rId5">
            <a:alphaModFix/>
          </a:blip>
          <a:stretch>
            <a:fillRect/>
          </a:stretch>
        </p:blipFill>
        <p:spPr>
          <a:xfrm>
            <a:off x="2235503" y="992850"/>
            <a:ext cx="713496" cy="827075"/>
          </a:xfrm>
          <a:prstGeom prst="rect">
            <a:avLst/>
          </a:prstGeom>
          <a:noFill/>
          <a:ln>
            <a:noFill/>
          </a:ln>
        </p:spPr>
      </p:pic>
      <p:pic>
        <p:nvPicPr>
          <p:cNvPr id="143" name="Google Shape;143;p17"/>
          <p:cNvPicPr preferRelativeResize="0"/>
          <p:nvPr/>
        </p:nvPicPr>
        <p:blipFill>
          <a:blip r:embed="rId6">
            <a:alphaModFix/>
          </a:blip>
          <a:stretch>
            <a:fillRect/>
          </a:stretch>
        </p:blipFill>
        <p:spPr>
          <a:xfrm>
            <a:off x="554030" y="992850"/>
            <a:ext cx="730568" cy="727724"/>
          </a:xfrm>
          <a:prstGeom prst="rect">
            <a:avLst/>
          </a:prstGeom>
          <a:noFill/>
          <a:ln>
            <a:noFill/>
          </a:ln>
        </p:spPr>
      </p:pic>
      <p:pic>
        <p:nvPicPr>
          <p:cNvPr id="144" name="Google Shape;144;p17"/>
          <p:cNvPicPr preferRelativeResize="0"/>
          <p:nvPr/>
        </p:nvPicPr>
        <p:blipFill>
          <a:blip r:embed="rId7">
            <a:alphaModFix/>
          </a:blip>
          <a:stretch>
            <a:fillRect/>
          </a:stretch>
        </p:blipFill>
        <p:spPr>
          <a:xfrm>
            <a:off x="3922483" y="1000026"/>
            <a:ext cx="801669" cy="827074"/>
          </a:xfrm>
          <a:prstGeom prst="rect">
            <a:avLst/>
          </a:prstGeom>
          <a:noFill/>
          <a:ln>
            <a:noFill/>
          </a:ln>
        </p:spPr>
      </p:pic>
      <p:pic>
        <p:nvPicPr>
          <p:cNvPr id="145" name="Google Shape;145;p17"/>
          <p:cNvPicPr preferRelativeResize="0"/>
          <p:nvPr/>
        </p:nvPicPr>
        <p:blipFill>
          <a:blip r:embed="rId8">
            <a:alphaModFix/>
          </a:blip>
          <a:stretch>
            <a:fillRect/>
          </a:stretch>
        </p:blipFill>
        <p:spPr>
          <a:xfrm>
            <a:off x="2064660" y="2478033"/>
            <a:ext cx="1065400" cy="573969"/>
          </a:xfrm>
          <a:prstGeom prst="rect">
            <a:avLst/>
          </a:prstGeom>
          <a:noFill/>
          <a:ln>
            <a:noFill/>
          </a:ln>
        </p:spPr>
      </p:pic>
      <p:pic>
        <p:nvPicPr>
          <p:cNvPr id="146" name="Google Shape;146;p17"/>
          <p:cNvPicPr preferRelativeResize="0"/>
          <p:nvPr/>
        </p:nvPicPr>
        <p:blipFill>
          <a:blip r:embed="rId9">
            <a:alphaModFix/>
          </a:blip>
          <a:stretch>
            <a:fillRect/>
          </a:stretch>
        </p:blipFill>
        <p:spPr>
          <a:xfrm>
            <a:off x="228588" y="3873463"/>
            <a:ext cx="1438076" cy="540039"/>
          </a:xfrm>
          <a:prstGeom prst="rect">
            <a:avLst/>
          </a:prstGeom>
          <a:noFill/>
          <a:ln>
            <a:noFill/>
          </a:ln>
        </p:spPr>
      </p:pic>
      <p:pic>
        <p:nvPicPr>
          <p:cNvPr id="147" name="Google Shape;147;p17"/>
          <p:cNvPicPr preferRelativeResize="0"/>
          <p:nvPr/>
        </p:nvPicPr>
        <p:blipFill>
          <a:blip r:embed="rId10">
            <a:alphaModFix/>
          </a:blip>
          <a:stretch>
            <a:fillRect/>
          </a:stretch>
        </p:blipFill>
        <p:spPr>
          <a:xfrm>
            <a:off x="2293475" y="3743925"/>
            <a:ext cx="759526" cy="759501"/>
          </a:xfrm>
          <a:prstGeom prst="rect">
            <a:avLst/>
          </a:prstGeom>
          <a:noFill/>
          <a:ln>
            <a:noFill/>
          </a:ln>
        </p:spPr>
      </p:pic>
      <p:pic>
        <p:nvPicPr>
          <p:cNvPr id="148" name="Google Shape;148;p17"/>
          <p:cNvPicPr preferRelativeResize="0"/>
          <p:nvPr/>
        </p:nvPicPr>
        <p:blipFill>
          <a:blip r:embed="rId11">
            <a:alphaModFix/>
          </a:blip>
          <a:stretch>
            <a:fillRect/>
          </a:stretch>
        </p:blipFill>
        <p:spPr>
          <a:xfrm>
            <a:off x="3999400" y="3731200"/>
            <a:ext cx="801676" cy="801676"/>
          </a:xfrm>
          <a:prstGeom prst="rect">
            <a:avLst/>
          </a:prstGeom>
          <a:noFill/>
          <a:ln>
            <a:noFill/>
          </a:ln>
        </p:spPr>
      </p:pic>
      <p:cxnSp>
        <p:nvCxnSpPr>
          <p:cNvPr id="149" name="Google Shape;149;p17"/>
          <p:cNvCxnSpPr/>
          <p:nvPr/>
        </p:nvCxnSpPr>
        <p:spPr>
          <a:xfrm>
            <a:off x="5518850" y="719675"/>
            <a:ext cx="0" cy="3873600"/>
          </a:xfrm>
          <a:prstGeom prst="straightConnector1">
            <a:avLst/>
          </a:prstGeom>
          <a:noFill/>
          <a:ln cap="flat" cmpd="sng" w="9525">
            <a:solidFill>
              <a:schemeClr val="dk2"/>
            </a:solidFill>
            <a:prstDash val="solid"/>
            <a:round/>
            <a:headEnd len="med" w="med" type="none"/>
            <a:tailEnd len="med" w="med" type="none"/>
          </a:ln>
        </p:spPr>
      </p:cxnSp>
      <p:sp>
        <p:nvSpPr>
          <p:cNvPr id="150" name="Google Shape;150;p17"/>
          <p:cNvSpPr txBox="1"/>
          <p:nvPr/>
        </p:nvSpPr>
        <p:spPr>
          <a:xfrm>
            <a:off x="6632325" y="585600"/>
            <a:ext cx="221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666666"/>
                </a:solidFill>
                <a:latin typeface="Calibri"/>
                <a:ea typeface="Calibri"/>
                <a:cs typeface="Calibri"/>
                <a:sym typeface="Calibri"/>
              </a:rPr>
              <a:t>Communication</a:t>
            </a:r>
            <a:endParaRPr b="1" i="1">
              <a:solidFill>
                <a:srgbClr val="666666"/>
              </a:solidFill>
              <a:latin typeface="Calibri"/>
              <a:ea typeface="Calibri"/>
              <a:cs typeface="Calibri"/>
              <a:sym typeface="Calibri"/>
            </a:endParaRPr>
          </a:p>
        </p:txBody>
      </p:sp>
      <p:sp>
        <p:nvSpPr>
          <p:cNvPr id="151" name="Google Shape;151;p17"/>
          <p:cNvSpPr txBox="1"/>
          <p:nvPr/>
        </p:nvSpPr>
        <p:spPr>
          <a:xfrm>
            <a:off x="1673600" y="585600"/>
            <a:ext cx="221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666666"/>
                </a:solidFill>
                <a:latin typeface="Calibri"/>
                <a:ea typeface="Calibri"/>
                <a:cs typeface="Calibri"/>
                <a:sym typeface="Calibri"/>
              </a:rPr>
              <a:t>Software and Tools</a:t>
            </a:r>
            <a:endParaRPr b="1" i="1">
              <a:solidFill>
                <a:srgbClr val="666666"/>
              </a:solidFill>
              <a:latin typeface="Calibri"/>
              <a:ea typeface="Calibri"/>
              <a:cs typeface="Calibri"/>
              <a:sym typeface="Calibri"/>
            </a:endParaRPr>
          </a:p>
        </p:txBody>
      </p:sp>
      <p:pic>
        <p:nvPicPr>
          <p:cNvPr id="152" name="Google Shape;152;p17"/>
          <p:cNvPicPr preferRelativeResize="0"/>
          <p:nvPr/>
        </p:nvPicPr>
        <p:blipFill>
          <a:blip r:embed="rId12">
            <a:alphaModFix/>
          </a:blip>
          <a:stretch>
            <a:fillRect/>
          </a:stretch>
        </p:blipFill>
        <p:spPr>
          <a:xfrm>
            <a:off x="7820337" y="3116975"/>
            <a:ext cx="827075" cy="827075"/>
          </a:xfrm>
          <a:prstGeom prst="rect">
            <a:avLst/>
          </a:prstGeom>
          <a:noFill/>
          <a:ln>
            <a:noFill/>
          </a:ln>
        </p:spPr>
      </p:pic>
      <p:pic>
        <p:nvPicPr>
          <p:cNvPr id="153" name="Google Shape;153;p17"/>
          <p:cNvPicPr preferRelativeResize="0"/>
          <p:nvPr/>
        </p:nvPicPr>
        <p:blipFill>
          <a:blip r:embed="rId13">
            <a:alphaModFix/>
          </a:blip>
          <a:stretch>
            <a:fillRect/>
          </a:stretch>
        </p:blipFill>
        <p:spPr>
          <a:xfrm>
            <a:off x="6189137" y="3150750"/>
            <a:ext cx="759525" cy="759525"/>
          </a:xfrm>
          <a:prstGeom prst="rect">
            <a:avLst/>
          </a:prstGeom>
          <a:noFill/>
          <a:ln>
            <a:noFill/>
          </a:ln>
        </p:spPr>
      </p:pic>
      <p:pic>
        <p:nvPicPr>
          <p:cNvPr id="154" name="Google Shape;154;p17"/>
          <p:cNvPicPr preferRelativeResize="0"/>
          <p:nvPr/>
        </p:nvPicPr>
        <p:blipFill>
          <a:blip r:embed="rId14">
            <a:alphaModFix/>
          </a:blip>
          <a:stretch>
            <a:fillRect/>
          </a:stretch>
        </p:blipFill>
        <p:spPr>
          <a:xfrm>
            <a:off x="7796587" y="1185427"/>
            <a:ext cx="874599" cy="776212"/>
          </a:xfrm>
          <a:prstGeom prst="rect">
            <a:avLst/>
          </a:prstGeom>
          <a:noFill/>
          <a:ln>
            <a:noFill/>
          </a:ln>
        </p:spPr>
      </p:pic>
      <p:pic>
        <p:nvPicPr>
          <p:cNvPr id="155" name="Google Shape;155;p17"/>
          <p:cNvPicPr preferRelativeResize="0"/>
          <p:nvPr/>
        </p:nvPicPr>
        <p:blipFill rotWithShape="1">
          <a:blip r:embed="rId15">
            <a:alphaModFix/>
          </a:blip>
          <a:srcRect b="0" l="18285" r="20187" t="0"/>
          <a:stretch/>
        </p:blipFill>
        <p:spPr>
          <a:xfrm>
            <a:off x="6025338" y="1168838"/>
            <a:ext cx="956656" cy="874600"/>
          </a:xfrm>
          <a:prstGeom prst="rect">
            <a:avLst/>
          </a:prstGeom>
          <a:noFill/>
          <a:ln>
            <a:noFill/>
          </a:ln>
        </p:spPr>
      </p:pic>
      <p:sp>
        <p:nvSpPr>
          <p:cNvPr id="156" name="Google Shape;156;p17"/>
          <p:cNvSpPr txBox="1"/>
          <p:nvPr/>
        </p:nvSpPr>
        <p:spPr>
          <a:xfrm>
            <a:off x="5722050" y="3574750"/>
            <a:ext cx="338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666666"/>
              </a:solidFill>
              <a:latin typeface="Calibri"/>
              <a:ea typeface="Calibri"/>
              <a:cs typeface="Calibri"/>
              <a:sym typeface="Calibri"/>
            </a:endParaRPr>
          </a:p>
        </p:txBody>
      </p:sp>
      <p:pic>
        <p:nvPicPr>
          <p:cNvPr id="157" name="Google Shape;157;p17"/>
          <p:cNvPicPr preferRelativeResize="0"/>
          <p:nvPr/>
        </p:nvPicPr>
        <p:blipFill>
          <a:blip r:embed="rId16">
            <a:alphaModFix/>
          </a:blip>
          <a:stretch>
            <a:fillRect/>
          </a:stretch>
        </p:blipFill>
        <p:spPr>
          <a:xfrm>
            <a:off x="228600" y="2555200"/>
            <a:ext cx="1389951" cy="561768"/>
          </a:xfrm>
          <a:prstGeom prst="rect">
            <a:avLst/>
          </a:prstGeom>
          <a:noFill/>
          <a:ln>
            <a:noFill/>
          </a:ln>
        </p:spPr>
      </p:pic>
      <p:sp>
        <p:nvSpPr>
          <p:cNvPr id="158" name="Google Shape;158;p17"/>
          <p:cNvSpPr txBox="1"/>
          <p:nvPr/>
        </p:nvSpPr>
        <p:spPr>
          <a:xfrm>
            <a:off x="362045" y="1827100"/>
            <a:ext cx="1294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Python - Language used for ETL, machine learning</a:t>
            </a:r>
            <a:endParaRPr i="1" sz="1000">
              <a:solidFill>
                <a:srgbClr val="666666"/>
              </a:solidFill>
              <a:latin typeface="Calibri"/>
              <a:ea typeface="Calibri"/>
              <a:cs typeface="Calibri"/>
              <a:sym typeface="Calibri"/>
            </a:endParaRPr>
          </a:p>
        </p:txBody>
      </p:sp>
      <p:sp>
        <p:nvSpPr>
          <p:cNvPr id="159" name="Google Shape;159;p17"/>
          <p:cNvSpPr txBox="1"/>
          <p:nvPr/>
        </p:nvSpPr>
        <p:spPr>
          <a:xfrm>
            <a:off x="1707548" y="1841513"/>
            <a:ext cx="1841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Jupyter Notebook</a:t>
            </a:r>
            <a:r>
              <a:rPr i="1" lang="en" sz="1000">
                <a:solidFill>
                  <a:srgbClr val="666666"/>
                </a:solidFill>
                <a:latin typeface="Calibri"/>
                <a:ea typeface="Calibri"/>
                <a:cs typeface="Calibri"/>
                <a:sym typeface="Calibri"/>
              </a:rPr>
              <a:t> - Interactive development environment for Python</a:t>
            </a:r>
            <a:endParaRPr i="1" sz="1000">
              <a:solidFill>
                <a:srgbClr val="666666"/>
              </a:solidFill>
              <a:latin typeface="Calibri"/>
              <a:ea typeface="Calibri"/>
              <a:cs typeface="Calibri"/>
              <a:sym typeface="Calibri"/>
            </a:endParaRPr>
          </a:p>
        </p:txBody>
      </p:sp>
      <p:sp>
        <p:nvSpPr>
          <p:cNvPr id="160" name="Google Shape;160;p17"/>
          <p:cNvSpPr txBox="1"/>
          <p:nvPr/>
        </p:nvSpPr>
        <p:spPr>
          <a:xfrm>
            <a:off x="3600250" y="1949838"/>
            <a:ext cx="184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PostgreSQL - database storage</a:t>
            </a:r>
            <a:endParaRPr i="1" sz="1000">
              <a:solidFill>
                <a:srgbClr val="666666"/>
              </a:solidFill>
              <a:latin typeface="Calibri"/>
              <a:ea typeface="Calibri"/>
              <a:cs typeface="Calibri"/>
              <a:sym typeface="Calibri"/>
            </a:endParaRPr>
          </a:p>
        </p:txBody>
      </p:sp>
      <p:sp>
        <p:nvSpPr>
          <p:cNvPr id="161" name="Google Shape;161;p17"/>
          <p:cNvSpPr txBox="1"/>
          <p:nvPr/>
        </p:nvSpPr>
        <p:spPr>
          <a:xfrm>
            <a:off x="3581400" y="3265475"/>
            <a:ext cx="19812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Seaborn/mpl - exploratory visuals</a:t>
            </a:r>
            <a:endParaRPr i="1" sz="1000">
              <a:solidFill>
                <a:srgbClr val="666666"/>
              </a:solidFill>
              <a:latin typeface="Calibri"/>
              <a:ea typeface="Calibri"/>
              <a:cs typeface="Calibri"/>
              <a:sym typeface="Calibri"/>
            </a:endParaRPr>
          </a:p>
        </p:txBody>
      </p:sp>
      <p:sp>
        <p:nvSpPr>
          <p:cNvPr id="162" name="Google Shape;162;p17"/>
          <p:cNvSpPr txBox="1"/>
          <p:nvPr/>
        </p:nvSpPr>
        <p:spPr>
          <a:xfrm>
            <a:off x="1842250" y="3228613"/>
            <a:ext cx="17643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SciKit-learn - Machine Learning library for Python</a:t>
            </a:r>
            <a:endParaRPr i="1" sz="1000">
              <a:solidFill>
                <a:srgbClr val="666666"/>
              </a:solidFill>
              <a:latin typeface="Calibri"/>
              <a:ea typeface="Calibri"/>
              <a:cs typeface="Calibri"/>
              <a:sym typeface="Calibri"/>
            </a:endParaRPr>
          </a:p>
        </p:txBody>
      </p:sp>
      <p:sp>
        <p:nvSpPr>
          <p:cNvPr id="163" name="Google Shape;163;p17"/>
          <p:cNvSpPr txBox="1"/>
          <p:nvPr/>
        </p:nvSpPr>
        <p:spPr>
          <a:xfrm>
            <a:off x="439950" y="3281350"/>
            <a:ext cx="13899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Pandas - ETL</a:t>
            </a:r>
            <a:endParaRPr i="1" sz="1000">
              <a:solidFill>
                <a:srgbClr val="666666"/>
              </a:solidFill>
              <a:latin typeface="Calibri"/>
              <a:ea typeface="Calibri"/>
              <a:cs typeface="Calibri"/>
              <a:sym typeface="Calibri"/>
            </a:endParaRPr>
          </a:p>
        </p:txBody>
      </p:sp>
      <p:sp>
        <p:nvSpPr>
          <p:cNvPr id="164" name="Google Shape;164;p17"/>
          <p:cNvSpPr txBox="1"/>
          <p:nvPr/>
        </p:nvSpPr>
        <p:spPr>
          <a:xfrm>
            <a:off x="144300" y="4510575"/>
            <a:ext cx="198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Tableau - interactive dashboard</a:t>
            </a:r>
            <a:endParaRPr i="1" sz="1000">
              <a:solidFill>
                <a:srgbClr val="666666"/>
              </a:solidFill>
              <a:latin typeface="Calibri"/>
              <a:ea typeface="Calibri"/>
              <a:cs typeface="Calibri"/>
              <a:sym typeface="Calibri"/>
            </a:endParaRPr>
          </a:p>
        </p:txBody>
      </p:sp>
      <p:sp>
        <p:nvSpPr>
          <p:cNvPr id="165" name="Google Shape;165;p17"/>
          <p:cNvSpPr txBox="1"/>
          <p:nvPr/>
        </p:nvSpPr>
        <p:spPr>
          <a:xfrm>
            <a:off x="1960400" y="4520063"/>
            <a:ext cx="198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Github - project storage</a:t>
            </a:r>
            <a:endParaRPr i="1" sz="1000">
              <a:solidFill>
                <a:srgbClr val="666666"/>
              </a:solidFill>
              <a:latin typeface="Calibri"/>
              <a:ea typeface="Calibri"/>
              <a:cs typeface="Calibri"/>
              <a:sym typeface="Calibri"/>
            </a:endParaRPr>
          </a:p>
        </p:txBody>
      </p:sp>
      <p:sp>
        <p:nvSpPr>
          <p:cNvPr id="166" name="Google Shape;166;p17"/>
          <p:cNvSpPr txBox="1"/>
          <p:nvPr/>
        </p:nvSpPr>
        <p:spPr>
          <a:xfrm>
            <a:off x="3606550" y="4520050"/>
            <a:ext cx="198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Google slides - this presentation!</a:t>
            </a:r>
            <a:endParaRPr i="1" sz="1000">
              <a:solidFill>
                <a:srgbClr val="666666"/>
              </a:solidFill>
              <a:latin typeface="Calibri"/>
              <a:ea typeface="Calibri"/>
              <a:cs typeface="Calibri"/>
              <a:sym typeface="Calibri"/>
            </a:endParaRPr>
          </a:p>
        </p:txBody>
      </p:sp>
      <p:sp>
        <p:nvSpPr>
          <p:cNvPr id="167" name="Google Shape;167;p17"/>
          <p:cNvSpPr txBox="1"/>
          <p:nvPr/>
        </p:nvSpPr>
        <p:spPr>
          <a:xfrm>
            <a:off x="5722050" y="2273838"/>
            <a:ext cx="1841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Slack - primary method of communication for day-to-day project needs and logistics</a:t>
            </a:r>
            <a:endParaRPr i="1" sz="1000">
              <a:solidFill>
                <a:srgbClr val="666666"/>
              </a:solidFill>
              <a:latin typeface="Calibri"/>
              <a:ea typeface="Calibri"/>
              <a:cs typeface="Calibri"/>
              <a:sym typeface="Calibri"/>
            </a:endParaRPr>
          </a:p>
        </p:txBody>
      </p:sp>
      <p:sp>
        <p:nvSpPr>
          <p:cNvPr id="168" name="Google Shape;168;p17"/>
          <p:cNvSpPr txBox="1"/>
          <p:nvPr/>
        </p:nvSpPr>
        <p:spPr>
          <a:xfrm>
            <a:off x="7647175" y="2268550"/>
            <a:ext cx="1350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Zoom - bi-weekly check-ins/code review and for peer-assists</a:t>
            </a:r>
            <a:endParaRPr i="1" sz="1000">
              <a:solidFill>
                <a:srgbClr val="666666"/>
              </a:solidFill>
              <a:latin typeface="Calibri"/>
              <a:ea typeface="Calibri"/>
              <a:cs typeface="Calibri"/>
              <a:sym typeface="Calibri"/>
            </a:endParaRPr>
          </a:p>
        </p:txBody>
      </p:sp>
      <p:sp>
        <p:nvSpPr>
          <p:cNvPr id="169" name="Google Shape;169;p17"/>
          <p:cNvSpPr txBox="1"/>
          <p:nvPr/>
        </p:nvSpPr>
        <p:spPr>
          <a:xfrm>
            <a:off x="6078462" y="4069588"/>
            <a:ext cx="1128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Text message - alternate/backup communication</a:t>
            </a:r>
            <a:endParaRPr i="1" sz="1000">
              <a:solidFill>
                <a:srgbClr val="666666"/>
              </a:solidFill>
              <a:latin typeface="Calibri"/>
              <a:ea typeface="Calibri"/>
              <a:cs typeface="Calibri"/>
              <a:sym typeface="Calibri"/>
            </a:endParaRPr>
          </a:p>
        </p:txBody>
      </p:sp>
      <p:sp>
        <p:nvSpPr>
          <p:cNvPr id="170" name="Google Shape;170;p17"/>
          <p:cNvSpPr txBox="1"/>
          <p:nvPr/>
        </p:nvSpPr>
        <p:spPr>
          <a:xfrm>
            <a:off x="7547725" y="4177500"/>
            <a:ext cx="1549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Phone call - emergencies</a:t>
            </a:r>
            <a:endParaRPr i="1" sz="1000">
              <a:solidFill>
                <a:srgbClr val="666666"/>
              </a:solidFill>
              <a:latin typeface="Calibri"/>
              <a:ea typeface="Calibri"/>
              <a:cs typeface="Calibri"/>
              <a:sym typeface="Calibri"/>
            </a:endParaRPr>
          </a:p>
        </p:txBody>
      </p:sp>
      <p:pic>
        <p:nvPicPr>
          <p:cNvPr id="171" name="Google Shape;171;p17"/>
          <p:cNvPicPr preferRelativeResize="0"/>
          <p:nvPr/>
        </p:nvPicPr>
        <p:blipFill>
          <a:blip r:embed="rId17">
            <a:alphaModFix/>
          </a:blip>
          <a:stretch>
            <a:fillRect/>
          </a:stretch>
        </p:blipFill>
        <p:spPr>
          <a:xfrm>
            <a:off x="3724800" y="2687723"/>
            <a:ext cx="1389900" cy="340427"/>
          </a:xfrm>
          <a:prstGeom prst="rect">
            <a:avLst/>
          </a:prstGeom>
          <a:noFill/>
          <a:ln>
            <a:noFill/>
          </a:ln>
        </p:spPr>
      </p:pic>
      <p:pic>
        <p:nvPicPr>
          <p:cNvPr id="172" name="Google Shape;172;p17"/>
          <p:cNvPicPr preferRelativeResize="0"/>
          <p:nvPr/>
        </p:nvPicPr>
        <p:blipFill>
          <a:blip r:embed="rId18">
            <a:alphaModFix/>
          </a:blip>
          <a:stretch>
            <a:fillRect/>
          </a:stretch>
        </p:blipFill>
        <p:spPr>
          <a:xfrm>
            <a:off x="4131923" y="2537050"/>
            <a:ext cx="1001875" cy="2388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8"/>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180" name="Google Shape;180;p18"/>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181" name="Google Shape;181;p18"/>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182" name="Google Shape;182;p18"/>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Data Exploration - SQL Database Creation Overview</a:t>
            </a:r>
            <a:endParaRPr sz="2600">
              <a:solidFill>
                <a:srgbClr val="FFFFFF"/>
              </a:solidFill>
              <a:latin typeface="Calibri"/>
              <a:ea typeface="Calibri"/>
              <a:cs typeface="Calibri"/>
              <a:sym typeface="Calibri"/>
            </a:endParaRPr>
          </a:p>
        </p:txBody>
      </p:sp>
      <p:pic>
        <p:nvPicPr>
          <p:cNvPr id="183" name="Google Shape;183;p18"/>
          <p:cNvPicPr preferRelativeResize="0"/>
          <p:nvPr/>
        </p:nvPicPr>
        <p:blipFill>
          <a:blip r:embed="rId5">
            <a:alphaModFix/>
          </a:blip>
          <a:stretch>
            <a:fillRect/>
          </a:stretch>
        </p:blipFill>
        <p:spPr>
          <a:xfrm>
            <a:off x="6938736" y="585600"/>
            <a:ext cx="2205264" cy="4289800"/>
          </a:xfrm>
          <a:prstGeom prst="rect">
            <a:avLst/>
          </a:prstGeom>
          <a:noFill/>
          <a:ln>
            <a:noFill/>
          </a:ln>
        </p:spPr>
      </p:pic>
      <p:sp>
        <p:nvSpPr>
          <p:cNvPr id="184" name="Google Shape;184;p18"/>
          <p:cNvSpPr txBox="1"/>
          <p:nvPr/>
        </p:nvSpPr>
        <p:spPr>
          <a:xfrm>
            <a:off x="5609625" y="621350"/>
            <a:ext cx="1100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Postgres Database Schema - joined tables</a:t>
            </a:r>
            <a:endParaRPr i="1" sz="1200">
              <a:solidFill>
                <a:srgbClr val="666666"/>
              </a:solidFill>
              <a:latin typeface="Calibri"/>
              <a:ea typeface="Calibri"/>
              <a:cs typeface="Calibri"/>
              <a:sym typeface="Calibri"/>
            </a:endParaRPr>
          </a:p>
        </p:txBody>
      </p:sp>
      <p:sp>
        <p:nvSpPr>
          <p:cNvPr id="185" name="Google Shape;185;p18"/>
          <p:cNvSpPr txBox="1"/>
          <p:nvPr/>
        </p:nvSpPr>
        <p:spPr>
          <a:xfrm>
            <a:off x="228600" y="695638"/>
            <a:ext cx="1911900" cy="8313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AutoNum type="arabicParenR"/>
            </a:pPr>
            <a:r>
              <a:rPr i="1" lang="en">
                <a:latin typeface="Calibri"/>
                <a:ea typeface="Calibri"/>
                <a:cs typeface="Calibri"/>
                <a:sym typeface="Calibri"/>
              </a:rPr>
              <a:t>‘Shelter_db’ created in PgAdmin</a:t>
            </a:r>
            <a:endParaRPr i="1">
              <a:latin typeface="Calibri"/>
              <a:ea typeface="Calibri"/>
              <a:cs typeface="Calibri"/>
              <a:sym typeface="Calibri"/>
            </a:endParaRPr>
          </a:p>
        </p:txBody>
      </p:sp>
      <p:sp>
        <p:nvSpPr>
          <p:cNvPr id="186" name="Google Shape;186;p18"/>
          <p:cNvSpPr txBox="1"/>
          <p:nvPr/>
        </p:nvSpPr>
        <p:spPr>
          <a:xfrm>
            <a:off x="3002325" y="667400"/>
            <a:ext cx="2175900" cy="8313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2) </a:t>
            </a:r>
            <a:r>
              <a:rPr i="1" lang="en">
                <a:latin typeface="Calibri"/>
                <a:ea typeface="Calibri"/>
                <a:cs typeface="Calibri"/>
                <a:sym typeface="Calibri"/>
              </a:rPr>
              <a:t>Database connection created with Pandas library to load in raw data</a:t>
            </a:r>
            <a:endParaRPr i="1">
              <a:latin typeface="Calibri"/>
              <a:ea typeface="Calibri"/>
              <a:cs typeface="Calibri"/>
              <a:sym typeface="Calibri"/>
            </a:endParaRPr>
          </a:p>
        </p:txBody>
      </p:sp>
      <p:sp>
        <p:nvSpPr>
          <p:cNvPr id="187" name="Google Shape;187;p18"/>
          <p:cNvSpPr txBox="1"/>
          <p:nvPr/>
        </p:nvSpPr>
        <p:spPr>
          <a:xfrm>
            <a:off x="3078525" y="2284938"/>
            <a:ext cx="2043900" cy="8313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3</a:t>
            </a:r>
            <a:r>
              <a:rPr lang="en">
                <a:latin typeface="Calibri"/>
                <a:ea typeface="Calibri"/>
                <a:cs typeface="Calibri"/>
                <a:sym typeface="Calibri"/>
              </a:rPr>
              <a:t>) </a:t>
            </a:r>
            <a:r>
              <a:rPr i="1" lang="en">
                <a:latin typeface="Calibri"/>
                <a:ea typeface="Calibri"/>
                <a:cs typeface="Calibri"/>
                <a:sym typeface="Calibri"/>
              </a:rPr>
              <a:t>SQL ‘Create’ script used to make master ‘animal_type’ table</a:t>
            </a:r>
            <a:endParaRPr i="1">
              <a:latin typeface="Calibri"/>
              <a:ea typeface="Calibri"/>
              <a:cs typeface="Calibri"/>
              <a:sym typeface="Calibri"/>
            </a:endParaRPr>
          </a:p>
        </p:txBody>
      </p:sp>
      <p:sp>
        <p:nvSpPr>
          <p:cNvPr id="188" name="Google Shape;188;p18"/>
          <p:cNvSpPr txBox="1"/>
          <p:nvPr/>
        </p:nvSpPr>
        <p:spPr>
          <a:xfrm>
            <a:off x="152388" y="2284938"/>
            <a:ext cx="2043900" cy="8313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4</a:t>
            </a:r>
            <a:r>
              <a:rPr lang="en">
                <a:latin typeface="Calibri"/>
                <a:ea typeface="Calibri"/>
                <a:cs typeface="Calibri"/>
                <a:sym typeface="Calibri"/>
              </a:rPr>
              <a:t>) </a:t>
            </a:r>
            <a:r>
              <a:rPr i="1" lang="en">
                <a:latin typeface="Calibri"/>
                <a:ea typeface="Calibri"/>
                <a:cs typeface="Calibri"/>
                <a:sym typeface="Calibri"/>
              </a:rPr>
              <a:t>Copy created of raw data, transformations performed</a:t>
            </a:r>
            <a:endParaRPr i="1">
              <a:latin typeface="Calibri"/>
              <a:ea typeface="Calibri"/>
              <a:cs typeface="Calibri"/>
              <a:sym typeface="Calibri"/>
            </a:endParaRPr>
          </a:p>
        </p:txBody>
      </p:sp>
      <p:sp>
        <p:nvSpPr>
          <p:cNvPr id="189" name="Google Shape;189;p18"/>
          <p:cNvSpPr txBox="1"/>
          <p:nvPr/>
        </p:nvSpPr>
        <p:spPr>
          <a:xfrm>
            <a:off x="152388" y="3923450"/>
            <a:ext cx="2043900" cy="8313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5</a:t>
            </a:r>
            <a:r>
              <a:rPr lang="en">
                <a:latin typeface="Calibri"/>
                <a:ea typeface="Calibri"/>
                <a:cs typeface="Calibri"/>
                <a:sym typeface="Calibri"/>
              </a:rPr>
              <a:t>) </a:t>
            </a:r>
            <a:r>
              <a:rPr i="1" lang="en">
                <a:latin typeface="Calibri"/>
                <a:ea typeface="Calibri"/>
                <a:cs typeface="Calibri"/>
                <a:sym typeface="Calibri"/>
              </a:rPr>
              <a:t>Created ‘animal_in_out’ table as dataset for analysis</a:t>
            </a:r>
            <a:endParaRPr i="1">
              <a:latin typeface="Calibri"/>
              <a:ea typeface="Calibri"/>
              <a:cs typeface="Calibri"/>
              <a:sym typeface="Calibri"/>
            </a:endParaRPr>
          </a:p>
        </p:txBody>
      </p:sp>
      <p:sp>
        <p:nvSpPr>
          <p:cNvPr id="190" name="Google Shape;190;p18"/>
          <p:cNvSpPr/>
          <p:nvPr/>
        </p:nvSpPr>
        <p:spPr>
          <a:xfrm>
            <a:off x="2324725" y="898413"/>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p:nvPr/>
        </p:nvSpPr>
        <p:spPr>
          <a:xfrm rot="5400000">
            <a:off x="3887775" y="1707175"/>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p:nvPr/>
        </p:nvSpPr>
        <p:spPr>
          <a:xfrm rot="10800000">
            <a:off x="2324725" y="2515938"/>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p:nvPr/>
        </p:nvSpPr>
        <p:spPr>
          <a:xfrm rot="5400000">
            <a:off x="857431" y="3339482"/>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txBox="1"/>
          <p:nvPr/>
        </p:nvSpPr>
        <p:spPr>
          <a:xfrm>
            <a:off x="5318825" y="1580500"/>
            <a:ext cx="1340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666666"/>
                </a:solidFill>
                <a:latin typeface="Calibri"/>
                <a:ea typeface="Calibri"/>
                <a:cs typeface="Calibri"/>
                <a:sym typeface="Calibri"/>
              </a:rPr>
              <a:t>‘animal_type’ </a:t>
            </a:r>
            <a:r>
              <a:rPr i="1" lang="en" sz="1200">
                <a:solidFill>
                  <a:srgbClr val="666666"/>
                </a:solidFill>
                <a:latin typeface="Calibri"/>
                <a:ea typeface="Calibri"/>
                <a:cs typeface="Calibri"/>
                <a:sym typeface="Calibri"/>
              </a:rPr>
              <a:t>lookup table - variables that remain the same for a specific animal</a:t>
            </a:r>
            <a:endParaRPr i="1" sz="1200">
              <a:solidFill>
                <a:srgbClr val="666666"/>
              </a:solidFill>
              <a:latin typeface="Calibri"/>
              <a:ea typeface="Calibri"/>
              <a:cs typeface="Calibri"/>
              <a:sym typeface="Calibri"/>
            </a:endParaRPr>
          </a:p>
        </p:txBody>
      </p:sp>
      <p:sp>
        <p:nvSpPr>
          <p:cNvPr id="195" name="Google Shape;195;p18"/>
          <p:cNvSpPr txBox="1"/>
          <p:nvPr/>
        </p:nvSpPr>
        <p:spPr>
          <a:xfrm>
            <a:off x="5318825" y="3135550"/>
            <a:ext cx="13899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666666"/>
                </a:solidFill>
                <a:latin typeface="Calibri"/>
                <a:ea typeface="Calibri"/>
                <a:cs typeface="Calibri"/>
                <a:sym typeface="Calibri"/>
              </a:rPr>
              <a:t>‘animal_in_out’ </a:t>
            </a:r>
            <a:r>
              <a:rPr i="1" lang="en" sz="1200">
                <a:solidFill>
                  <a:srgbClr val="666666"/>
                </a:solidFill>
                <a:latin typeface="Calibri"/>
                <a:ea typeface="Calibri"/>
                <a:cs typeface="Calibri"/>
                <a:sym typeface="Calibri"/>
              </a:rPr>
              <a:t>table houses temporal data features that can change if an animal enters/exits the shelter multiple times</a:t>
            </a:r>
            <a:endParaRPr i="1" sz="1200">
              <a:solidFill>
                <a:srgbClr val="666666"/>
              </a:solidFill>
              <a:latin typeface="Calibri"/>
              <a:ea typeface="Calibri"/>
              <a:cs typeface="Calibri"/>
              <a:sym typeface="Calibri"/>
            </a:endParaRPr>
          </a:p>
        </p:txBody>
      </p:sp>
      <p:cxnSp>
        <p:nvCxnSpPr>
          <p:cNvPr id="196" name="Google Shape;196;p18"/>
          <p:cNvCxnSpPr/>
          <p:nvPr/>
        </p:nvCxnSpPr>
        <p:spPr>
          <a:xfrm flipH="1" rot="10800000">
            <a:off x="6512275" y="1421125"/>
            <a:ext cx="797400" cy="702600"/>
          </a:xfrm>
          <a:prstGeom prst="straightConnector1">
            <a:avLst/>
          </a:prstGeom>
          <a:noFill/>
          <a:ln cap="flat" cmpd="sng" w="9525">
            <a:solidFill>
              <a:schemeClr val="dk2"/>
            </a:solidFill>
            <a:prstDash val="solid"/>
            <a:round/>
            <a:headEnd len="med" w="med" type="none"/>
            <a:tailEnd len="med" w="med" type="triangle"/>
          </a:ln>
        </p:spPr>
      </p:cxnSp>
      <p:cxnSp>
        <p:nvCxnSpPr>
          <p:cNvPr id="197" name="Google Shape;197;p18"/>
          <p:cNvCxnSpPr/>
          <p:nvPr/>
        </p:nvCxnSpPr>
        <p:spPr>
          <a:xfrm flipH="1" rot="10800000">
            <a:off x="6575775" y="2925400"/>
            <a:ext cx="1169400" cy="821100"/>
          </a:xfrm>
          <a:prstGeom prst="straightConnector1">
            <a:avLst/>
          </a:prstGeom>
          <a:noFill/>
          <a:ln cap="flat" cmpd="sng" w="9525">
            <a:solidFill>
              <a:schemeClr val="dk2"/>
            </a:solidFill>
            <a:prstDash val="solid"/>
            <a:round/>
            <a:headEnd len="med" w="med" type="none"/>
            <a:tailEnd len="med" w="med" type="triangle"/>
          </a:ln>
        </p:spPr>
      </p:cxnSp>
      <p:cxnSp>
        <p:nvCxnSpPr>
          <p:cNvPr id="198" name="Google Shape;198;p18"/>
          <p:cNvCxnSpPr/>
          <p:nvPr/>
        </p:nvCxnSpPr>
        <p:spPr>
          <a:xfrm flipH="1" rot="10800000">
            <a:off x="6434675" y="1069750"/>
            <a:ext cx="520800" cy="2700"/>
          </a:xfrm>
          <a:prstGeom prst="straightConnector1">
            <a:avLst/>
          </a:prstGeom>
          <a:noFill/>
          <a:ln cap="flat" cmpd="sng" w="9525">
            <a:solidFill>
              <a:schemeClr val="dk2"/>
            </a:solidFill>
            <a:prstDash val="solid"/>
            <a:round/>
            <a:headEnd len="med" w="med" type="none"/>
            <a:tailEnd len="med" w="med" type="triangle"/>
          </a:ln>
        </p:spPr>
      </p:cxnSp>
      <p:sp>
        <p:nvSpPr>
          <p:cNvPr id="199" name="Google Shape;199;p18"/>
          <p:cNvSpPr txBox="1"/>
          <p:nvPr/>
        </p:nvSpPr>
        <p:spPr>
          <a:xfrm>
            <a:off x="3078513" y="3978688"/>
            <a:ext cx="2043900" cy="6156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6</a:t>
            </a:r>
            <a:r>
              <a:rPr lang="en">
                <a:latin typeface="Calibri"/>
                <a:ea typeface="Calibri"/>
                <a:cs typeface="Calibri"/>
                <a:sym typeface="Calibri"/>
              </a:rPr>
              <a:t>) </a:t>
            </a:r>
            <a:r>
              <a:rPr i="1" lang="en">
                <a:latin typeface="Calibri"/>
                <a:ea typeface="Calibri"/>
                <a:cs typeface="Calibri"/>
                <a:sym typeface="Calibri"/>
              </a:rPr>
              <a:t>Both data tables joined in the database</a:t>
            </a:r>
            <a:endParaRPr i="1">
              <a:latin typeface="Calibri"/>
              <a:ea typeface="Calibri"/>
              <a:cs typeface="Calibri"/>
              <a:sym typeface="Calibri"/>
            </a:endParaRPr>
          </a:p>
        </p:txBody>
      </p:sp>
      <p:sp>
        <p:nvSpPr>
          <p:cNvPr id="200" name="Google Shape;200;p18"/>
          <p:cNvSpPr/>
          <p:nvPr/>
        </p:nvSpPr>
        <p:spPr>
          <a:xfrm>
            <a:off x="2400925" y="4133463"/>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9"/>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9"/>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208" name="Google Shape;208;p19"/>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209" name="Google Shape;209;p19"/>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210" name="Google Shape;210;p19"/>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Pandas ETL Process - Key Points Summary</a:t>
            </a:r>
            <a:endParaRPr sz="2600">
              <a:solidFill>
                <a:srgbClr val="FFFFFF"/>
              </a:solidFill>
              <a:latin typeface="Calibri"/>
              <a:ea typeface="Calibri"/>
              <a:cs typeface="Calibri"/>
              <a:sym typeface="Calibri"/>
            </a:endParaRPr>
          </a:p>
        </p:txBody>
      </p:sp>
      <p:pic>
        <p:nvPicPr>
          <p:cNvPr id="211" name="Google Shape;211;p19"/>
          <p:cNvPicPr preferRelativeResize="0"/>
          <p:nvPr/>
        </p:nvPicPr>
        <p:blipFill>
          <a:blip r:embed="rId5">
            <a:alphaModFix/>
          </a:blip>
          <a:stretch>
            <a:fillRect/>
          </a:stretch>
        </p:blipFill>
        <p:spPr>
          <a:xfrm>
            <a:off x="279425" y="843850"/>
            <a:ext cx="3946851" cy="1212725"/>
          </a:xfrm>
          <a:prstGeom prst="rect">
            <a:avLst/>
          </a:prstGeom>
          <a:noFill/>
          <a:ln>
            <a:noFill/>
          </a:ln>
        </p:spPr>
      </p:pic>
      <p:sp>
        <p:nvSpPr>
          <p:cNvPr id="212" name="Google Shape;212;p19"/>
          <p:cNvSpPr txBox="1"/>
          <p:nvPr/>
        </p:nvSpPr>
        <p:spPr>
          <a:xfrm>
            <a:off x="194700" y="2107475"/>
            <a:ext cx="4116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Raw file that was brought into the database and renamed columns to match SQL format, made transformations</a:t>
            </a:r>
            <a:endParaRPr i="1" sz="1200">
              <a:solidFill>
                <a:srgbClr val="666666"/>
              </a:solidFill>
              <a:latin typeface="Calibri"/>
              <a:ea typeface="Calibri"/>
              <a:cs typeface="Calibri"/>
              <a:sym typeface="Calibri"/>
            </a:endParaRPr>
          </a:p>
        </p:txBody>
      </p:sp>
      <p:pic>
        <p:nvPicPr>
          <p:cNvPr id="213" name="Google Shape;213;p19"/>
          <p:cNvPicPr preferRelativeResize="0"/>
          <p:nvPr/>
        </p:nvPicPr>
        <p:blipFill>
          <a:blip r:embed="rId6">
            <a:alphaModFix/>
          </a:blip>
          <a:stretch>
            <a:fillRect/>
          </a:stretch>
        </p:blipFill>
        <p:spPr>
          <a:xfrm>
            <a:off x="821338" y="2753288"/>
            <a:ext cx="2705061" cy="1468250"/>
          </a:xfrm>
          <a:prstGeom prst="rect">
            <a:avLst/>
          </a:prstGeom>
          <a:noFill/>
          <a:ln>
            <a:noFill/>
          </a:ln>
        </p:spPr>
      </p:pic>
      <p:sp>
        <p:nvSpPr>
          <p:cNvPr id="214" name="Google Shape;214;p19"/>
          <p:cNvSpPr txBox="1"/>
          <p:nvPr/>
        </p:nvSpPr>
        <p:spPr>
          <a:xfrm>
            <a:off x="115725" y="4268125"/>
            <a:ext cx="4116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Both tables joined with a created id and </a:t>
            </a:r>
            <a:r>
              <a:rPr i="1" lang="en" sz="1200">
                <a:solidFill>
                  <a:srgbClr val="666666"/>
                </a:solidFill>
                <a:latin typeface="Calibri"/>
                <a:ea typeface="Calibri"/>
                <a:cs typeface="Calibri"/>
                <a:sym typeface="Calibri"/>
              </a:rPr>
              <a:t>dummies created for ml database target variable (outcome_type)</a:t>
            </a:r>
            <a:endParaRPr i="1" sz="1200">
              <a:solidFill>
                <a:srgbClr val="666666"/>
              </a:solidFill>
              <a:latin typeface="Calibri"/>
              <a:ea typeface="Calibri"/>
              <a:cs typeface="Calibri"/>
              <a:sym typeface="Calibri"/>
            </a:endParaRPr>
          </a:p>
        </p:txBody>
      </p:sp>
      <p:pic>
        <p:nvPicPr>
          <p:cNvPr id="215" name="Google Shape;215;p19"/>
          <p:cNvPicPr preferRelativeResize="0"/>
          <p:nvPr/>
        </p:nvPicPr>
        <p:blipFill rotWithShape="1">
          <a:blip r:embed="rId7">
            <a:alphaModFix/>
          </a:blip>
          <a:srcRect b="32129" l="0" r="0" t="0"/>
          <a:stretch/>
        </p:blipFill>
        <p:spPr>
          <a:xfrm>
            <a:off x="5068325" y="827913"/>
            <a:ext cx="2824176" cy="1244600"/>
          </a:xfrm>
          <a:prstGeom prst="rect">
            <a:avLst/>
          </a:prstGeom>
          <a:noFill/>
          <a:ln>
            <a:noFill/>
          </a:ln>
        </p:spPr>
      </p:pic>
      <p:sp>
        <p:nvSpPr>
          <p:cNvPr id="216" name="Google Shape;216;p19"/>
          <p:cNvSpPr txBox="1"/>
          <p:nvPr/>
        </p:nvSpPr>
        <p:spPr>
          <a:xfrm>
            <a:off x="4608650" y="2169575"/>
            <a:ext cx="411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Animal lookup table created in SQL containing ‘static’ data types, animal_in_out table reduced to ‘changeable’ data (i.e. datetime entries)</a:t>
            </a:r>
            <a:endParaRPr i="1" sz="1200">
              <a:solidFill>
                <a:srgbClr val="666666"/>
              </a:solidFill>
              <a:latin typeface="Calibri"/>
              <a:ea typeface="Calibri"/>
              <a:cs typeface="Calibri"/>
              <a:sym typeface="Calibri"/>
            </a:endParaRPr>
          </a:p>
        </p:txBody>
      </p:sp>
      <p:pic>
        <p:nvPicPr>
          <p:cNvPr id="217" name="Google Shape;217;p19"/>
          <p:cNvPicPr preferRelativeResize="0"/>
          <p:nvPr/>
        </p:nvPicPr>
        <p:blipFill>
          <a:blip r:embed="rId8">
            <a:alphaModFix/>
          </a:blip>
          <a:stretch>
            <a:fillRect/>
          </a:stretch>
        </p:blipFill>
        <p:spPr>
          <a:xfrm>
            <a:off x="4485591" y="3005523"/>
            <a:ext cx="4441108" cy="1083200"/>
          </a:xfrm>
          <a:prstGeom prst="rect">
            <a:avLst/>
          </a:prstGeom>
          <a:noFill/>
          <a:ln>
            <a:noFill/>
          </a:ln>
        </p:spPr>
      </p:pic>
      <p:sp>
        <p:nvSpPr>
          <p:cNvPr id="218" name="Google Shape;218;p19"/>
          <p:cNvSpPr txBox="1"/>
          <p:nvPr/>
        </p:nvSpPr>
        <p:spPr>
          <a:xfrm>
            <a:off x="4648000" y="4112600"/>
            <a:ext cx="411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Final transformations made (e.g. drop </a:t>
            </a:r>
            <a:r>
              <a:rPr i="1" lang="en" sz="1200">
                <a:solidFill>
                  <a:srgbClr val="666666"/>
                </a:solidFill>
                <a:latin typeface="Calibri"/>
                <a:ea typeface="Calibri"/>
                <a:cs typeface="Calibri"/>
                <a:sym typeface="Calibri"/>
              </a:rPr>
              <a:t>target</a:t>
            </a:r>
            <a:r>
              <a:rPr i="1" lang="en" sz="1200">
                <a:solidFill>
                  <a:srgbClr val="666666"/>
                </a:solidFill>
                <a:latin typeface="Calibri"/>
                <a:ea typeface="Calibri"/>
                <a:cs typeface="Calibri"/>
                <a:sym typeface="Calibri"/>
              </a:rPr>
              <a:t> column, and additional </a:t>
            </a:r>
            <a:r>
              <a:rPr i="1" lang="en" sz="1200">
                <a:solidFill>
                  <a:srgbClr val="666666"/>
                </a:solidFill>
                <a:latin typeface="Calibri"/>
                <a:ea typeface="Calibri"/>
                <a:cs typeface="Calibri"/>
                <a:sym typeface="Calibri"/>
              </a:rPr>
              <a:t>categorical</a:t>
            </a:r>
            <a:r>
              <a:rPr i="1" lang="en" sz="1200">
                <a:solidFill>
                  <a:srgbClr val="666666"/>
                </a:solidFill>
                <a:latin typeface="Calibri"/>
                <a:ea typeface="Calibri"/>
                <a:cs typeface="Calibri"/>
                <a:sym typeface="Calibri"/>
              </a:rPr>
              <a:t> variables encoded) for final dataset, then input to ml model  </a:t>
            </a:r>
            <a:endParaRPr i="1" sz="1200">
              <a:solidFill>
                <a:srgbClr val="666666"/>
              </a:solidFill>
              <a:latin typeface="Calibri"/>
              <a:ea typeface="Calibri"/>
              <a:cs typeface="Calibri"/>
              <a:sym typeface="Calibri"/>
            </a:endParaRPr>
          </a:p>
        </p:txBody>
      </p:sp>
      <p:sp>
        <p:nvSpPr>
          <p:cNvPr id="219" name="Google Shape;219;p19"/>
          <p:cNvSpPr/>
          <p:nvPr/>
        </p:nvSpPr>
        <p:spPr>
          <a:xfrm>
            <a:off x="0" y="585600"/>
            <a:ext cx="352800" cy="352800"/>
          </a:xfrm>
          <a:prstGeom prst="ellipse">
            <a:avLst/>
          </a:prstGeom>
          <a:solidFill>
            <a:srgbClr val="FF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1</a:t>
            </a:r>
            <a:endParaRPr b="1" sz="1000">
              <a:latin typeface="Calibri"/>
              <a:ea typeface="Calibri"/>
              <a:cs typeface="Calibri"/>
              <a:sym typeface="Calibri"/>
            </a:endParaRPr>
          </a:p>
        </p:txBody>
      </p:sp>
      <p:sp>
        <p:nvSpPr>
          <p:cNvPr id="220" name="Google Shape;220;p19"/>
          <p:cNvSpPr/>
          <p:nvPr/>
        </p:nvSpPr>
        <p:spPr>
          <a:xfrm>
            <a:off x="4648000" y="585600"/>
            <a:ext cx="352800" cy="352800"/>
          </a:xfrm>
          <a:prstGeom prst="ellipse">
            <a:avLst/>
          </a:prstGeom>
          <a:solidFill>
            <a:srgbClr val="FF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2</a:t>
            </a:r>
            <a:endParaRPr b="1" sz="1000">
              <a:latin typeface="Calibri"/>
              <a:ea typeface="Calibri"/>
              <a:cs typeface="Calibri"/>
              <a:sym typeface="Calibri"/>
            </a:endParaRPr>
          </a:p>
        </p:txBody>
      </p:sp>
      <p:sp>
        <p:nvSpPr>
          <p:cNvPr id="221" name="Google Shape;221;p19"/>
          <p:cNvSpPr/>
          <p:nvPr/>
        </p:nvSpPr>
        <p:spPr>
          <a:xfrm>
            <a:off x="0" y="2712475"/>
            <a:ext cx="352800" cy="352800"/>
          </a:xfrm>
          <a:prstGeom prst="ellipse">
            <a:avLst/>
          </a:prstGeom>
          <a:solidFill>
            <a:srgbClr val="FF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3</a:t>
            </a:r>
            <a:endParaRPr b="1" sz="1000">
              <a:latin typeface="Calibri"/>
              <a:ea typeface="Calibri"/>
              <a:cs typeface="Calibri"/>
              <a:sym typeface="Calibri"/>
            </a:endParaRPr>
          </a:p>
        </p:txBody>
      </p:sp>
      <p:sp>
        <p:nvSpPr>
          <p:cNvPr id="222" name="Google Shape;222;p19"/>
          <p:cNvSpPr/>
          <p:nvPr/>
        </p:nvSpPr>
        <p:spPr>
          <a:xfrm>
            <a:off x="4068225" y="2985950"/>
            <a:ext cx="352800" cy="352800"/>
          </a:xfrm>
          <a:prstGeom prst="ellipse">
            <a:avLst/>
          </a:prstGeom>
          <a:solidFill>
            <a:srgbClr val="FF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4</a:t>
            </a:r>
            <a:endParaRPr b="1" sz="10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0"/>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230" name="Google Shape;230;p20"/>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231" name="Google Shape;231;p20"/>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232" name="Google Shape;232;p20"/>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Dataset Overview - Exploratory Analysis</a:t>
            </a:r>
            <a:endParaRPr sz="2600">
              <a:solidFill>
                <a:srgbClr val="FFFFFF"/>
              </a:solidFill>
              <a:latin typeface="Calibri"/>
              <a:ea typeface="Calibri"/>
              <a:cs typeface="Calibri"/>
              <a:sym typeface="Calibri"/>
            </a:endParaRPr>
          </a:p>
        </p:txBody>
      </p:sp>
      <p:pic>
        <p:nvPicPr>
          <p:cNvPr id="233" name="Google Shape;233;p20"/>
          <p:cNvPicPr preferRelativeResize="0"/>
          <p:nvPr/>
        </p:nvPicPr>
        <p:blipFill>
          <a:blip r:embed="rId5">
            <a:alphaModFix/>
          </a:blip>
          <a:stretch>
            <a:fillRect/>
          </a:stretch>
        </p:blipFill>
        <p:spPr>
          <a:xfrm>
            <a:off x="845488" y="2683900"/>
            <a:ext cx="3047041" cy="2227800"/>
          </a:xfrm>
          <a:prstGeom prst="rect">
            <a:avLst/>
          </a:prstGeom>
          <a:noFill/>
          <a:ln>
            <a:noFill/>
          </a:ln>
        </p:spPr>
      </p:pic>
      <p:pic>
        <p:nvPicPr>
          <p:cNvPr id="234" name="Google Shape;234;p20"/>
          <p:cNvPicPr preferRelativeResize="0"/>
          <p:nvPr/>
        </p:nvPicPr>
        <p:blipFill>
          <a:blip r:embed="rId6">
            <a:alphaModFix/>
          </a:blip>
          <a:stretch>
            <a:fillRect/>
          </a:stretch>
        </p:blipFill>
        <p:spPr>
          <a:xfrm>
            <a:off x="4388688" y="2637725"/>
            <a:ext cx="3153825" cy="2161600"/>
          </a:xfrm>
          <a:prstGeom prst="rect">
            <a:avLst/>
          </a:prstGeom>
          <a:noFill/>
          <a:ln>
            <a:noFill/>
          </a:ln>
        </p:spPr>
      </p:pic>
      <p:pic>
        <p:nvPicPr>
          <p:cNvPr id="235" name="Google Shape;235;p20"/>
          <p:cNvPicPr preferRelativeResize="0"/>
          <p:nvPr/>
        </p:nvPicPr>
        <p:blipFill>
          <a:blip r:embed="rId7">
            <a:alphaModFix/>
          </a:blip>
          <a:stretch>
            <a:fillRect/>
          </a:stretch>
        </p:blipFill>
        <p:spPr>
          <a:xfrm>
            <a:off x="1521587" y="846413"/>
            <a:ext cx="1896114" cy="1714450"/>
          </a:xfrm>
          <a:prstGeom prst="rect">
            <a:avLst/>
          </a:prstGeom>
          <a:noFill/>
          <a:ln>
            <a:noFill/>
          </a:ln>
        </p:spPr>
      </p:pic>
      <p:sp>
        <p:nvSpPr>
          <p:cNvPr id="236" name="Google Shape;236;p20"/>
          <p:cNvSpPr txBox="1"/>
          <p:nvPr/>
        </p:nvSpPr>
        <p:spPr>
          <a:xfrm>
            <a:off x="909900" y="623288"/>
            <a:ext cx="1648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100">
                <a:solidFill>
                  <a:srgbClr val="666666"/>
                </a:solidFill>
                <a:latin typeface="Calibri"/>
                <a:ea typeface="Calibri"/>
                <a:cs typeface="Calibri"/>
                <a:sym typeface="Calibri"/>
              </a:rPr>
              <a:t>Count by Animal Type</a:t>
            </a:r>
            <a:endParaRPr b="1" i="1" sz="1100">
              <a:solidFill>
                <a:srgbClr val="666666"/>
              </a:solidFill>
              <a:latin typeface="Calibri"/>
              <a:ea typeface="Calibri"/>
              <a:cs typeface="Calibri"/>
              <a:sym typeface="Calibri"/>
            </a:endParaRPr>
          </a:p>
        </p:txBody>
      </p:sp>
      <p:sp>
        <p:nvSpPr>
          <p:cNvPr id="237" name="Google Shape;237;p20"/>
          <p:cNvSpPr txBox="1"/>
          <p:nvPr/>
        </p:nvSpPr>
        <p:spPr>
          <a:xfrm>
            <a:off x="1385375" y="1733138"/>
            <a:ext cx="46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rgbClr val="666666"/>
                </a:solidFill>
                <a:latin typeface="Calibri"/>
                <a:ea typeface="Calibri"/>
                <a:cs typeface="Calibri"/>
                <a:sym typeface="Calibri"/>
              </a:rPr>
              <a:t>Dog</a:t>
            </a:r>
            <a:endParaRPr i="1" sz="1100">
              <a:solidFill>
                <a:srgbClr val="666666"/>
              </a:solidFill>
              <a:latin typeface="Calibri"/>
              <a:ea typeface="Calibri"/>
              <a:cs typeface="Calibri"/>
              <a:sym typeface="Calibri"/>
            </a:endParaRPr>
          </a:p>
        </p:txBody>
      </p:sp>
      <p:sp>
        <p:nvSpPr>
          <p:cNvPr id="238" name="Google Shape;238;p20"/>
          <p:cNvSpPr txBox="1"/>
          <p:nvPr/>
        </p:nvSpPr>
        <p:spPr>
          <a:xfrm>
            <a:off x="3083975" y="1523113"/>
            <a:ext cx="46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rgbClr val="666666"/>
                </a:solidFill>
                <a:latin typeface="Calibri"/>
                <a:ea typeface="Calibri"/>
                <a:cs typeface="Calibri"/>
                <a:sym typeface="Calibri"/>
              </a:rPr>
              <a:t>Cat</a:t>
            </a:r>
            <a:endParaRPr i="1" sz="1100">
              <a:solidFill>
                <a:srgbClr val="666666"/>
              </a:solidFill>
              <a:latin typeface="Calibri"/>
              <a:ea typeface="Calibri"/>
              <a:cs typeface="Calibri"/>
              <a:sym typeface="Calibri"/>
            </a:endParaRPr>
          </a:p>
        </p:txBody>
      </p:sp>
      <p:sp>
        <p:nvSpPr>
          <p:cNvPr id="239" name="Google Shape;239;p20"/>
          <p:cNvSpPr txBox="1"/>
          <p:nvPr/>
        </p:nvSpPr>
        <p:spPr>
          <a:xfrm>
            <a:off x="2453850" y="703513"/>
            <a:ext cx="46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rgbClr val="666666"/>
                </a:solidFill>
                <a:latin typeface="Calibri"/>
                <a:ea typeface="Calibri"/>
                <a:cs typeface="Calibri"/>
                <a:sym typeface="Calibri"/>
              </a:rPr>
              <a:t>Bird</a:t>
            </a:r>
            <a:endParaRPr i="1" sz="1100">
              <a:solidFill>
                <a:srgbClr val="666666"/>
              </a:solidFill>
              <a:latin typeface="Calibri"/>
              <a:ea typeface="Calibri"/>
              <a:cs typeface="Calibri"/>
              <a:sym typeface="Calibri"/>
            </a:endParaRPr>
          </a:p>
        </p:txBody>
      </p:sp>
      <p:sp>
        <p:nvSpPr>
          <p:cNvPr id="240" name="Google Shape;240;p20"/>
          <p:cNvSpPr txBox="1"/>
          <p:nvPr/>
        </p:nvSpPr>
        <p:spPr>
          <a:xfrm>
            <a:off x="1663425" y="899638"/>
            <a:ext cx="552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rgbClr val="666666"/>
                </a:solidFill>
                <a:latin typeface="Calibri"/>
                <a:ea typeface="Calibri"/>
                <a:cs typeface="Calibri"/>
                <a:sym typeface="Calibri"/>
              </a:rPr>
              <a:t>Other</a:t>
            </a:r>
            <a:endParaRPr i="1" sz="1100">
              <a:solidFill>
                <a:srgbClr val="666666"/>
              </a:solidFill>
              <a:latin typeface="Calibri"/>
              <a:ea typeface="Calibri"/>
              <a:cs typeface="Calibri"/>
              <a:sym typeface="Calibri"/>
            </a:endParaRPr>
          </a:p>
        </p:txBody>
      </p:sp>
      <p:pic>
        <p:nvPicPr>
          <p:cNvPr id="241" name="Google Shape;241;p20"/>
          <p:cNvPicPr preferRelativeResize="0"/>
          <p:nvPr/>
        </p:nvPicPr>
        <p:blipFill>
          <a:blip r:embed="rId8">
            <a:alphaModFix/>
          </a:blip>
          <a:stretch>
            <a:fillRect/>
          </a:stretch>
        </p:blipFill>
        <p:spPr>
          <a:xfrm>
            <a:off x="4439375" y="624700"/>
            <a:ext cx="2940301" cy="2013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1"/>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249" name="Google Shape;249;p21"/>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250" name="Google Shape;250;p21"/>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251" name="Google Shape;251;p21"/>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Impact of Animal Age and Time in Shelter on Outcome</a:t>
            </a:r>
            <a:endParaRPr sz="2600">
              <a:solidFill>
                <a:srgbClr val="FFFFFF"/>
              </a:solidFill>
              <a:latin typeface="Calibri"/>
              <a:ea typeface="Calibri"/>
              <a:cs typeface="Calibri"/>
              <a:sym typeface="Calibri"/>
            </a:endParaRPr>
          </a:p>
        </p:txBody>
      </p:sp>
      <p:pic>
        <p:nvPicPr>
          <p:cNvPr id="252" name="Google Shape;252;p21"/>
          <p:cNvPicPr preferRelativeResize="0"/>
          <p:nvPr/>
        </p:nvPicPr>
        <p:blipFill>
          <a:blip r:embed="rId5">
            <a:alphaModFix/>
          </a:blip>
          <a:stretch>
            <a:fillRect/>
          </a:stretch>
        </p:blipFill>
        <p:spPr>
          <a:xfrm>
            <a:off x="5359375" y="699950"/>
            <a:ext cx="3129812" cy="3985000"/>
          </a:xfrm>
          <a:prstGeom prst="rect">
            <a:avLst/>
          </a:prstGeom>
          <a:noFill/>
          <a:ln>
            <a:noFill/>
          </a:ln>
        </p:spPr>
      </p:pic>
      <p:pic>
        <p:nvPicPr>
          <p:cNvPr id="253" name="Google Shape;253;p21"/>
          <p:cNvPicPr preferRelativeResize="0"/>
          <p:nvPr/>
        </p:nvPicPr>
        <p:blipFill>
          <a:blip r:embed="rId6">
            <a:alphaModFix/>
          </a:blip>
          <a:stretch>
            <a:fillRect/>
          </a:stretch>
        </p:blipFill>
        <p:spPr>
          <a:xfrm>
            <a:off x="152400" y="738000"/>
            <a:ext cx="4849275" cy="3481225"/>
          </a:xfrm>
          <a:prstGeom prst="rect">
            <a:avLst/>
          </a:prstGeom>
          <a:noFill/>
          <a:ln>
            <a:noFill/>
          </a:ln>
        </p:spPr>
      </p:pic>
      <p:cxnSp>
        <p:nvCxnSpPr>
          <p:cNvPr id="254" name="Google Shape;254;p21"/>
          <p:cNvCxnSpPr/>
          <p:nvPr/>
        </p:nvCxnSpPr>
        <p:spPr>
          <a:xfrm>
            <a:off x="1571975" y="1093600"/>
            <a:ext cx="0" cy="2596500"/>
          </a:xfrm>
          <a:prstGeom prst="straightConnector1">
            <a:avLst/>
          </a:prstGeom>
          <a:noFill/>
          <a:ln cap="flat" cmpd="sng" w="28575">
            <a:solidFill>
              <a:srgbClr val="FF9900"/>
            </a:solidFill>
            <a:prstDash val="dash"/>
            <a:round/>
            <a:headEnd len="med" w="med" type="none"/>
            <a:tailEnd len="med" w="med" type="none"/>
          </a:ln>
        </p:spPr>
      </p:cxnSp>
      <p:cxnSp>
        <p:nvCxnSpPr>
          <p:cNvPr id="255" name="Google Shape;255;p21"/>
          <p:cNvCxnSpPr/>
          <p:nvPr/>
        </p:nvCxnSpPr>
        <p:spPr>
          <a:xfrm>
            <a:off x="2741775" y="1093600"/>
            <a:ext cx="0" cy="2596500"/>
          </a:xfrm>
          <a:prstGeom prst="straightConnector1">
            <a:avLst/>
          </a:prstGeom>
          <a:noFill/>
          <a:ln cap="flat" cmpd="sng" w="28575">
            <a:solidFill>
              <a:srgbClr val="FF0000"/>
            </a:solidFill>
            <a:prstDash val="dash"/>
            <a:round/>
            <a:headEnd len="med" w="med" type="none"/>
            <a:tailEnd len="med" w="med" type="none"/>
          </a:ln>
        </p:spPr>
      </p:cxnSp>
      <p:sp>
        <p:nvSpPr>
          <p:cNvPr id="256" name="Google Shape;256;p21"/>
          <p:cNvSpPr txBox="1"/>
          <p:nvPr/>
        </p:nvSpPr>
        <p:spPr>
          <a:xfrm>
            <a:off x="2892775" y="2201563"/>
            <a:ext cx="1883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Are older animals spending less time due to likelihood of adoption or </a:t>
            </a:r>
            <a:r>
              <a:rPr i="1" lang="en" sz="800"/>
              <a:t>other</a:t>
            </a:r>
            <a:r>
              <a:rPr i="1" lang="en" sz="800"/>
              <a:t> reasons e.g. death by old age, euthanazia etc...?</a:t>
            </a:r>
            <a:endParaRPr i="1" sz="800"/>
          </a:p>
        </p:txBody>
      </p:sp>
      <p:sp>
        <p:nvSpPr>
          <p:cNvPr id="257" name="Google Shape;257;p21"/>
          <p:cNvSpPr txBox="1"/>
          <p:nvPr/>
        </p:nvSpPr>
        <p:spPr>
          <a:xfrm>
            <a:off x="1862675" y="1093600"/>
            <a:ext cx="1143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Some animals more likely to be in the shelter for longer periods</a:t>
            </a:r>
            <a:endParaRPr i="1" sz="800"/>
          </a:p>
        </p:txBody>
      </p:sp>
      <p:sp>
        <p:nvSpPr>
          <p:cNvPr id="258" name="Google Shape;258;p21"/>
          <p:cNvSpPr txBox="1"/>
          <p:nvPr/>
        </p:nvSpPr>
        <p:spPr>
          <a:xfrm>
            <a:off x="801450" y="1154875"/>
            <a:ext cx="7704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Animals &lt; ~4 years old more likely to be adopted or returned to owner quickly</a:t>
            </a:r>
            <a:endParaRPr i="1" sz="800"/>
          </a:p>
        </p:txBody>
      </p:sp>
      <p:sp>
        <p:nvSpPr>
          <p:cNvPr id="259" name="Google Shape;259;p21"/>
          <p:cNvSpPr txBox="1"/>
          <p:nvPr/>
        </p:nvSpPr>
        <p:spPr>
          <a:xfrm>
            <a:off x="6969000" y="1366625"/>
            <a:ext cx="138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...Seems to be a combination of factors</a:t>
            </a:r>
            <a:endParaRPr i="1" sz="800"/>
          </a:p>
        </p:txBody>
      </p:sp>
      <p:cxnSp>
        <p:nvCxnSpPr>
          <p:cNvPr id="260" name="Google Shape;260;p21"/>
          <p:cNvCxnSpPr/>
          <p:nvPr/>
        </p:nvCxnSpPr>
        <p:spPr>
          <a:xfrm rot="10800000">
            <a:off x="5764525" y="2384775"/>
            <a:ext cx="2645700" cy="0"/>
          </a:xfrm>
          <a:prstGeom prst="straightConnector1">
            <a:avLst/>
          </a:prstGeom>
          <a:noFill/>
          <a:ln cap="flat" cmpd="sng" w="28575">
            <a:solidFill>
              <a:srgbClr val="FF0000"/>
            </a:solidFill>
            <a:prstDash val="dash"/>
            <a:round/>
            <a:headEnd len="med" w="med" type="none"/>
            <a:tailEnd len="med" w="med" type="none"/>
          </a:ln>
        </p:spPr>
      </p:cxnSp>
      <p:cxnSp>
        <p:nvCxnSpPr>
          <p:cNvPr id="261" name="Google Shape;261;p21"/>
          <p:cNvCxnSpPr/>
          <p:nvPr/>
        </p:nvCxnSpPr>
        <p:spPr>
          <a:xfrm>
            <a:off x="5801875" y="3193375"/>
            <a:ext cx="2629500" cy="2700"/>
          </a:xfrm>
          <a:prstGeom prst="straightConnector1">
            <a:avLst/>
          </a:prstGeom>
          <a:noFill/>
          <a:ln cap="flat" cmpd="sng" w="28575">
            <a:solidFill>
              <a:srgbClr val="FF9900"/>
            </a:solidFill>
            <a:prstDash val="dash"/>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